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6"/>
  </p:notesMasterIdLst>
  <p:sldIdLst>
    <p:sldId id="278" r:id="rId2"/>
    <p:sldId id="281" r:id="rId3"/>
    <p:sldId id="257" r:id="rId4"/>
    <p:sldId id="261" r:id="rId5"/>
    <p:sldId id="273" r:id="rId6"/>
    <p:sldId id="262" r:id="rId7"/>
    <p:sldId id="260" r:id="rId8"/>
    <p:sldId id="266" r:id="rId9"/>
    <p:sldId id="259" r:id="rId10"/>
    <p:sldId id="275" r:id="rId11"/>
    <p:sldId id="286" r:id="rId12"/>
    <p:sldId id="274" r:id="rId13"/>
    <p:sldId id="263" r:id="rId14"/>
    <p:sldId id="279" r:id="rId15"/>
    <p:sldId id="267" r:id="rId16"/>
    <p:sldId id="285" r:id="rId17"/>
    <p:sldId id="288" r:id="rId18"/>
    <p:sldId id="265" r:id="rId19"/>
    <p:sldId id="289" r:id="rId20"/>
    <p:sldId id="293" r:id="rId21"/>
    <p:sldId id="280" r:id="rId22"/>
    <p:sldId id="277" r:id="rId23"/>
    <p:sldId id="287" r:id="rId24"/>
    <p:sldId id="28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Droctove" initials="MD" lastIdx="1" clrIdx="0">
    <p:extLst>
      <p:ext uri="{19B8F6BF-5375-455C-9EA6-DF929625EA0E}">
        <p15:presenceInfo xmlns:p15="http://schemas.microsoft.com/office/powerpoint/2012/main" userId="de8f880689d535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C5FF"/>
    <a:srgbClr val="996633"/>
    <a:srgbClr val="000099"/>
    <a:srgbClr val="442904"/>
    <a:srgbClr val="DE9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4" autoAdjust="0"/>
    <p:restoredTop sz="94729" autoAdjust="0"/>
  </p:normalViewPr>
  <p:slideViewPr>
    <p:cSldViewPr snapToGrid="0">
      <p:cViewPr varScale="1">
        <p:scale>
          <a:sx n="108" d="100"/>
          <a:sy n="108" d="100"/>
        </p:scale>
        <p:origin x="390"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73C09-AC23-427B-9571-6CE344AD973C}" type="datetimeFigureOut">
              <a:rPr lang="fr-FR" smtClean="0"/>
              <a:t>14/09/25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6F735-7F02-47D5-B46B-AF64D0B6ADDA}" type="slidenum">
              <a:rPr lang="fr-FR" smtClean="0"/>
              <a:t>‹N°›</a:t>
            </a:fld>
            <a:endParaRPr lang="fr-FR"/>
          </a:p>
        </p:txBody>
      </p:sp>
    </p:spTree>
    <p:extLst>
      <p:ext uri="{BB962C8B-B14F-4D97-AF65-F5344CB8AC3E}">
        <p14:creationId xmlns:p14="http://schemas.microsoft.com/office/powerpoint/2010/main" val="665988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B6F735-7F02-47D5-B46B-AF64D0B6ADDA}" type="slidenum">
              <a:rPr lang="fr-FR" smtClean="0"/>
              <a:t>3</a:t>
            </a:fld>
            <a:endParaRPr lang="fr-FR"/>
          </a:p>
        </p:txBody>
      </p:sp>
    </p:spTree>
    <p:extLst>
      <p:ext uri="{BB962C8B-B14F-4D97-AF65-F5344CB8AC3E}">
        <p14:creationId xmlns:p14="http://schemas.microsoft.com/office/powerpoint/2010/main" val="1013902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F964FC3-1792-442E-A15E-945955888FCC}" type="datetimeFigureOut">
              <a:rPr lang="fr-FR" smtClean="0"/>
              <a:t>14/09/25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9255346" y="2750337"/>
            <a:ext cx="1171888" cy="1356442"/>
          </a:xfrm>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621001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10729455" y="4711309"/>
            <a:ext cx="1154151" cy="1090789"/>
          </a:xfrm>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83996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10729455" y="4711615"/>
            <a:ext cx="1154151" cy="1090789"/>
          </a:xfrm>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692815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10729455" y="4709925"/>
            <a:ext cx="1154151" cy="1090789"/>
          </a:xfrm>
        </p:spPr>
        <p:txBody>
          <a:bodyPr/>
          <a:lstStyle/>
          <a:p>
            <a:fld id="{92109D65-DF73-4062-9BB9-DA98D17451C8}" type="slidenum">
              <a:rPr lang="fr-FR" smtClean="0"/>
              <a:t>‹N°›</a:t>
            </a:fld>
            <a:endParaRPr lang="fr-F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9700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10729455" y="4709925"/>
            <a:ext cx="1154151" cy="1090789"/>
          </a:xfrm>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2122191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CF964FC3-1792-442E-A15E-945955888FCC}" type="datetimeFigureOut">
              <a:rPr lang="fr-FR" smtClean="0"/>
              <a:t>14/09/25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2147343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CF964FC3-1792-442E-A15E-945955888FCC}" type="datetimeFigureOut">
              <a:rPr lang="fr-FR" smtClean="0"/>
              <a:t>14/09/25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411452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964FC3-1792-442E-A15E-945955888FCC}" type="datetimeFigureOut">
              <a:rPr lang="fr-FR" smtClean="0"/>
              <a:t>14/09/25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17165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F964FC3-1792-442E-A15E-945955888FCC}" type="datetimeFigureOut">
              <a:rPr lang="fr-FR" smtClean="0"/>
              <a:t>14/09/25</a:t>
            </a:fld>
            <a:endParaRPr lang="fr-FR"/>
          </a:p>
        </p:txBody>
      </p:sp>
      <p:sp>
        <p:nvSpPr>
          <p:cNvPr id="5" name="Footer Placeholder 4"/>
          <p:cNvSpPr>
            <a:spLocks noGrp="1"/>
          </p:cNvSpPr>
          <p:nvPr>
            <p:ph type="ftr" sz="quarter" idx="11"/>
          </p:nvPr>
        </p:nvSpPr>
        <p:spPr>
          <a:xfrm>
            <a:off x="680321" y="5936188"/>
            <a:ext cx="6126805" cy="365125"/>
          </a:xfrm>
        </p:spPr>
        <p:txBody>
          <a:bodyPr/>
          <a:lstStyle/>
          <a:p>
            <a:endParaRPr lang="fr-F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92109D65-DF73-4062-9BB9-DA98D17451C8}" type="slidenum">
              <a:rPr lang="fr-FR" smtClean="0"/>
              <a:t>‹N°›</a:t>
            </a:fld>
            <a:endParaRPr lang="fr-FR"/>
          </a:p>
        </p:txBody>
      </p:sp>
    </p:spTree>
    <p:extLst>
      <p:ext uri="{BB962C8B-B14F-4D97-AF65-F5344CB8AC3E}">
        <p14:creationId xmlns:p14="http://schemas.microsoft.com/office/powerpoint/2010/main" val="187555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964FC3-1792-442E-A15E-945955888FCC}" type="datetimeFigureOut">
              <a:rPr lang="fr-FR" smtClean="0"/>
              <a:t>14/09/25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07561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964FC3-1792-442E-A15E-945955888FCC}" type="datetimeFigureOut">
              <a:rPr lang="fr-FR" smtClean="0"/>
              <a:t>14/09/25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10729455" y="2869895"/>
            <a:ext cx="1154151" cy="1090789"/>
          </a:xfrm>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55077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47498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F964FC3-1792-442E-A15E-945955888FCC}" type="datetimeFigureOut">
              <a:rPr lang="fr-FR" smtClean="0"/>
              <a:t>14/09/25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80646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F964FC3-1792-442E-A15E-945955888FCC}" type="datetimeFigureOut">
              <a:rPr lang="fr-FR" smtClean="0"/>
              <a:t>14/09/25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172072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F964FC3-1792-442E-A15E-945955888FCC}" type="datetimeFigureOut">
              <a:rPr lang="fr-FR" smtClean="0"/>
              <a:t>14/09/25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42769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355252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964FC3-1792-442E-A15E-945955888FCC}" type="datetimeFigureOut">
              <a:rPr lang="fr-FR" smtClean="0"/>
              <a:t>14/09/25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109D65-DF73-4062-9BB9-DA98D17451C8}" type="slidenum">
              <a:rPr lang="fr-FR" smtClean="0"/>
              <a:t>‹N°›</a:t>
            </a:fld>
            <a:endParaRPr lang="fr-FR"/>
          </a:p>
        </p:txBody>
      </p:sp>
    </p:spTree>
    <p:extLst>
      <p:ext uri="{BB962C8B-B14F-4D97-AF65-F5344CB8AC3E}">
        <p14:creationId xmlns:p14="http://schemas.microsoft.com/office/powerpoint/2010/main" val="233231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F964FC3-1792-442E-A15E-945955888FCC}" type="datetimeFigureOut">
              <a:rPr lang="fr-FR" smtClean="0"/>
              <a:t>14/09/25</a:t>
            </a:fld>
            <a:endParaRPr lang="fr-F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2109D65-DF73-4062-9BB9-DA98D17451C8}" type="slidenum">
              <a:rPr lang="fr-FR" smtClean="0"/>
              <a:t>‹N°›</a:t>
            </a:fld>
            <a:endParaRPr lang="fr-FR"/>
          </a:p>
        </p:txBody>
      </p:sp>
    </p:spTree>
    <p:extLst>
      <p:ext uri="{BB962C8B-B14F-4D97-AF65-F5344CB8AC3E}">
        <p14:creationId xmlns:p14="http://schemas.microsoft.com/office/powerpoint/2010/main" val="2982476728"/>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png"/><Relationship Id="rId4" Type="http://schemas.openxmlformats.org/officeDocument/2006/relationships/image" Target="../media/image39.JPG"/><Relationship Id="rId9"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Layout" Target="../slideLayouts/slideLayout14.xml"/><Relationship Id="rId1" Type="http://schemas.openxmlformats.org/officeDocument/2006/relationships/tags" Target="../tags/tag19.xml"/><Relationship Id="rId5" Type="http://schemas.openxmlformats.org/officeDocument/2006/relationships/image" Target="../media/image52.JP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fr/url?sa=i&amp;rct=j&amp;q=&amp;esrc=s&amp;source=images&amp;cd=&amp;cad=rja&amp;uact=8&amp;ved=0ahUKEwig9enFqOrVAhWNh7QKHZgNCP8QjRwIBw&amp;url=http://www.topquizz.com/quiz/Comment-dit-on-au-revoir-dans-les-pays-du-monde-51708&amp;psig=AFQjCNE0A1nbNasNXVwPaZIfdQc2BY4RmA&amp;ust=1503472762081669" TargetMode="Externa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hyperlink" Target="https://www.google.fr/url?sa=i&amp;rct=j&amp;q=&amp;esrc=s&amp;source=images&amp;cd=&amp;cad=rja&amp;uact=8&amp;ved=0ahUKEwjDvLiMp-rVAhWIJ1AKHadECq0QjRwIBw&amp;url=https://fr.fotolia.com/id/58091537&amp;psig=AFQjCNE0A1nbNasNXVwPaZIfdQc2BY4RmA&amp;ust=1503472762081669"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0AC53CA3-BEBB-49B1-9057-0C9549FD0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1680"/>
            <a:ext cx="12263120" cy="5232400"/>
          </a:xfrm>
          <a:prstGeom prst="rect">
            <a:avLst/>
          </a:prstGeom>
        </p:spPr>
      </p:pic>
    </p:spTree>
    <p:extLst>
      <p:ext uri="{BB962C8B-B14F-4D97-AF65-F5344CB8AC3E}">
        <p14:creationId xmlns:p14="http://schemas.microsoft.com/office/powerpoint/2010/main" val="3828627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1698">
        <p15:prstTrans prst="curtains"/>
      </p:transition>
    </mc:Choice>
    <mc:Fallback xmlns="">
      <p:transition spd="slow" advTm="1698">
        <p:fade/>
      </p:transition>
    </mc:Fallback>
  </mc:AlternateContent>
  <p:extLst>
    <p:ext uri="{E180D4A7-C9FB-4DFB-919C-405C955672EB}">
      <p14:showEvtLst xmlns:p14="http://schemas.microsoft.com/office/powerpoint/2010/main">
        <p14:playEvt time="1"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4EB48-F061-45CC-AE8B-7D9C68C0CACA}"/>
              </a:ext>
            </a:extLst>
          </p:cNvPr>
          <p:cNvSpPr>
            <a:spLocks noGrp="1"/>
          </p:cNvSpPr>
          <p:nvPr>
            <p:ph type="title"/>
          </p:nvPr>
        </p:nvSpPr>
        <p:spPr/>
        <p:txBody>
          <a:bodyPr/>
          <a:lstStyle/>
          <a:p>
            <a:r>
              <a:rPr lang="fr-FR" dirty="0"/>
              <a:t>Et…</a:t>
            </a:r>
          </a:p>
        </p:txBody>
      </p:sp>
      <p:sp>
        <p:nvSpPr>
          <p:cNvPr id="7" name="Forme libre : forme 6">
            <a:extLst>
              <a:ext uri="{FF2B5EF4-FFF2-40B4-BE49-F238E27FC236}">
                <a16:creationId xmlns:a16="http://schemas.microsoft.com/office/drawing/2014/main" id="{CE2D22AD-907E-4CC3-BA2B-36397F35B3AD}"/>
              </a:ext>
            </a:extLst>
          </p:cNvPr>
          <p:cNvSpPr/>
          <p:nvPr/>
        </p:nvSpPr>
        <p:spPr>
          <a:xfrm>
            <a:off x="1382273" y="3613212"/>
            <a:ext cx="3840406" cy="1806654"/>
          </a:xfrm>
          <a:custGeom>
            <a:avLst/>
            <a:gdLst>
              <a:gd name="connsiteX0" fmla="*/ 0 w 3556762"/>
              <a:gd name="connsiteY0" fmla="*/ 0 h 854749"/>
              <a:gd name="connsiteX1" fmla="*/ 3556762 w 3556762"/>
              <a:gd name="connsiteY1" fmla="*/ 0 h 854749"/>
              <a:gd name="connsiteX2" fmla="*/ 3556762 w 3556762"/>
              <a:gd name="connsiteY2" fmla="*/ 854749 h 854749"/>
              <a:gd name="connsiteX3" fmla="*/ 0 w 3556762"/>
              <a:gd name="connsiteY3" fmla="*/ 854749 h 854749"/>
              <a:gd name="connsiteX4" fmla="*/ 0 w 3556762"/>
              <a:gd name="connsiteY4" fmla="*/ 0 h 85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762" h="854749">
                <a:moveTo>
                  <a:pt x="0" y="0"/>
                </a:moveTo>
                <a:lnTo>
                  <a:pt x="3556762" y="0"/>
                </a:lnTo>
                <a:lnTo>
                  <a:pt x="3556762" y="854749"/>
                </a:lnTo>
                <a:lnTo>
                  <a:pt x="0" y="854749"/>
                </a:lnTo>
                <a:lnTo>
                  <a:pt x="0" y="0"/>
                </a:ln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fr-FR" sz="2000" kern="1200" dirty="0">
                <a:solidFill>
                  <a:schemeClr val="bg1"/>
                </a:solidFill>
              </a:rPr>
              <a:t>Dans des établissements privés tels que salons de thé, </a:t>
            </a:r>
          </a:p>
          <a:p>
            <a:pPr marL="0" lvl="0" indent="0" algn="ctr" defTabSz="1066800">
              <a:lnSpc>
                <a:spcPct val="90000"/>
              </a:lnSpc>
              <a:spcBef>
                <a:spcPct val="0"/>
              </a:spcBef>
              <a:spcAft>
                <a:spcPct val="5000"/>
              </a:spcAft>
              <a:buNone/>
            </a:pPr>
            <a:r>
              <a:rPr lang="fr-FR" sz="2000" kern="1200" dirty="0">
                <a:solidFill>
                  <a:schemeClr val="bg1"/>
                </a:solidFill>
              </a:rPr>
              <a:t>brasseries, restaurants.</a:t>
            </a:r>
          </a:p>
          <a:p>
            <a:pPr marL="0" lvl="0" indent="0" algn="ctr" defTabSz="1066800">
              <a:lnSpc>
                <a:spcPct val="90000"/>
              </a:lnSpc>
              <a:spcBef>
                <a:spcPct val="0"/>
              </a:spcBef>
              <a:spcAft>
                <a:spcPct val="5000"/>
              </a:spcAft>
              <a:buNone/>
            </a:pPr>
            <a:r>
              <a:rPr lang="fr-FR" i="1" dirty="0">
                <a:solidFill>
                  <a:schemeClr val="bg1"/>
                </a:solidFill>
              </a:rPr>
              <a:t>(L’atelier Papilles à Vert-St-Denis)</a:t>
            </a:r>
            <a:endParaRPr lang="fr-FR" i="1" kern="1200" dirty="0">
              <a:solidFill>
                <a:schemeClr val="bg1"/>
              </a:solidFill>
            </a:endParaRPr>
          </a:p>
        </p:txBody>
      </p:sp>
      <p:grpSp>
        <p:nvGrpSpPr>
          <p:cNvPr id="21" name="Group 2">
            <a:extLst>
              <a:ext uri="{FF2B5EF4-FFF2-40B4-BE49-F238E27FC236}">
                <a16:creationId xmlns:a16="http://schemas.microsoft.com/office/drawing/2014/main" id="{C7EDB7D8-067B-49E2-9DF2-9EC28065D704}"/>
              </a:ext>
            </a:extLst>
          </p:cNvPr>
          <p:cNvGrpSpPr>
            <a:grpSpLocks/>
          </p:cNvGrpSpPr>
          <p:nvPr/>
        </p:nvGrpSpPr>
        <p:grpSpPr bwMode="auto">
          <a:xfrm>
            <a:off x="10836769" y="708431"/>
            <a:ext cx="1218119" cy="1170532"/>
            <a:chOff x="107526028" y="105732150"/>
            <a:chExt cx="1486922" cy="1378009"/>
          </a:xfrm>
        </p:grpSpPr>
        <p:sp>
          <p:nvSpPr>
            <p:cNvPr id="22" name="AutoShape 3">
              <a:extLst>
                <a:ext uri="{FF2B5EF4-FFF2-40B4-BE49-F238E27FC236}">
                  <a16:creationId xmlns:a16="http://schemas.microsoft.com/office/drawing/2014/main" id="{4C78B133-800F-46CB-B618-235E2FB238BA}"/>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3" name="AutoShape 4">
              <a:extLst>
                <a:ext uri="{FF2B5EF4-FFF2-40B4-BE49-F238E27FC236}">
                  <a16:creationId xmlns:a16="http://schemas.microsoft.com/office/drawing/2014/main" id="{4D7385A4-DA17-4AE1-8D3D-2C26A29EBD10}"/>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WordArt 5">
              <a:extLst>
                <a:ext uri="{FF2B5EF4-FFF2-40B4-BE49-F238E27FC236}">
                  <a16:creationId xmlns:a16="http://schemas.microsoft.com/office/drawing/2014/main" id="{595C2AFA-367F-4489-8DC6-789DB7F2960F}"/>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5" name="WordArt 6">
              <a:extLst>
                <a:ext uri="{FF2B5EF4-FFF2-40B4-BE49-F238E27FC236}">
                  <a16:creationId xmlns:a16="http://schemas.microsoft.com/office/drawing/2014/main" id="{5A0ECCBE-AF5D-489C-AD3E-089D8BC1BDFB}"/>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10" name="Image 9">
            <a:extLst>
              <a:ext uri="{FF2B5EF4-FFF2-40B4-BE49-F238E27FC236}">
                <a16:creationId xmlns:a16="http://schemas.microsoft.com/office/drawing/2014/main" id="{A75CEF47-DAD3-46A7-9124-5EF66869661C}"/>
              </a:ext>
            </a:extLst>
          </p:cNvPr>
          <p:cNvPicPr>
            <a:picLocks noChangeAspect="1"/>
          </p:cNvPicPr>
          <p:nvPr/>
        </p:nvPicPr>
        <p:blipFill>
          <a:blip r:embed="rId3"/>
          <a:stretch>
            <a:fillRect/>
          </a:stretch>
        </p:blipFill>
        <p:spPr>
          <a:xfrm>
            <a:off x="5557430" y="2851000"/>
            <a:ext cx="5190340" cy="3187258"/>
          </a:xfrm>
          <a:prstGeom prst="rect">
            <a:avLst/>
          </a:prstGeom>
          <a:solidFill>
            <a:srgbClr val="FFFFFF">
              <a:shade val="85000"/>
            </a:srgbClr>
          </a:solidFill>
          <a:ln w="76200" cap="rnd">
            <a:solidFill>
              <a:srgbClr val="FFFFFF"/>
            </a:solidFill>
          </a:ln>
          <a:effectLst>
            <a:outerShdw blurRad="36195" dist="12700" dir="11400000" algn="tl" rotWithShape="0">
              <a:srgbClr val="000000">
                <a:alpha val="33000"/>
              </a:srgbClr>
            </a:outerShdw>
          </a:effectLst>
          <a:scene3d>
            <a:camera prst="perspectiveLeft"/>
            <a:lightRig rig="soft" dir="t"/>
          </a:scene3d>
          <a:sp3d contourW="12700" prstMaterial="matte">
            <a:bevelT w="63500" h="50800"/>
            <a:contourClr>
              <a:srgbClr val="C0C0C0"/>
            </a:contourClr>
          </a:sp3d>
        </p:spPr>
      </p:pic>
    </p:spTree>
    <p:custDataLst>
      <p:tags r:id="rId1"/>
    </p:custDataLst>
    <p:extLst>
      <p:ext uri="{BB962C8B-B14F-4D97-AF65-F5344CB8AC3E}">
        <p14:creationId xmlns:p14="http://schemas.microsoft.com/office/powerpoint/2010/main" val="1575628271"/>
      </p:ext>
    </p:extLst>
  </p:cSld>
  <p:clrMapOvr>
    <a:masterClrMapping/>
  </p:clrMapOvr>
  <mc:AlternateContent xmlns:mc="http://schemas.openxmlformats.org/markup-compatibility/2006" xmlns:p14="http://schemas.microsoft.com/office/powerpoint/2010/main">
    <mc:Choice Requires="p14">
      <p:transition spd="slow" p14:dur="3000" advTm="7000">
        <p14:prism/>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6CD26-F57A-4F27-BCF1-A8727310A951}"/>
              </a:ext>
            </a:extLst>
          </p:cNvPr>
          <p:cNvSpPr>
            <a:spLocks noGrp="1"/>
          </p:cNvSpPr>
          <p:nvPr>
            <p:ph type="title"/>
          </p:nvPr>
        </p:nvSpPr>
        <p:spPr/>
        <p:txBody>
          <a:bodyPr/>
          <a:lstStyle/>
          <a:p>
            <a:br>
              <a:rPr lang="fr-FR" dirty="0"/>
            </a:br>
            <a:r>
              <a:rPr lang="fr-FR" dirty="0"/>
              <a:t>En été, chez nos généreux adhérents</a:t>
            </a:r>
          </a:p>
        </p:txBody>
      </p:sp>
      <p:grpSp>
        <p:nvGrpSpPr>
          <p:cNvPr id="18" name="Group 2">
            <a:extLst>
              <a:ext uri="{FF2B5EF4-FFF2-40B4-BE49-F238E27FC236}">
                <a16:creationId xmlns:a16="http://schemas.microsoft.com/office/drawing/2014/main" id="{3FBD053F-F27A-4AF9-A09D-89E8DA0E0B0D}"/>
              </a:ext>
            </a:extLst>
          </p:cNvPr>
          <p:cNvGrpSpPr>
            <a:grpSpLocks/>
          </p:cNvGrpSpPr>
          <p:nvPr/>
        </p:nvGrpSpPr>
        <p:grpSpPr bwMode="auto">
          <a:xfrm>
            <a:off x="10836769" y="708431"/>
            <a:ext cx="1218119" cy="1170532"/>
            <a:chOff x="107526028" y="105732150"/>
            <a:chExt cx="1486922" cy="1378009"/>
          </a:xfrm>
        </p:grpSpPr>
        <p:sp>
          <p:nvSpPr>
            <p:cNvPr id="19" name="AutoShape 3">
              <a:extLst>
                <a:ext uri="{FF2B5EF4-FFF2-40B4-BE49-F238E27FC236}">
                  <a16:creationId xmlns:a16="http://schemas.microsoft.com/office/drawing/2014/main" id="{FA5FA51E-8397-42F3-9B4C-9CA97578BB7F}"/>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AutoShape 4">
              <a:extLst>
                <a:ext uri="{FF2B5EF4-FFF2-40B4-BE49-F238E27FC236}">
                  <a16:creationId xmlns:a16="http://schemas.microsoft.com/office/drawing/2014/main" id="{07C6944D-6FC3-473A-A37E-56DB55FCEEBD}"/>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WordArt 5">
              <a:extLst>
                <a:ext uri="{FF2B5EF4-FFF2-40B4-BE49-F238E27FC236}">
                  <a16:creationId xmlns:a16="http://schemas.microsoft.com/office/drawing/2014/main" id="{4F52F8E3-E0A2-405E-A6F5-2E8F85F4F8CE}"/>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2" name="WordArt 6">
              <a:extLst>
                <a:ext uri="{FF2B5EF4-FFF2-40B4-BE49-F238E27FC236}">
                  <a16:creationId xmlns:a16="http://schemas.microsoft.com/office/drawing/2014/main" id="{4B0A3FE8-4ADC-4763-A41A-82869E555D08}"/>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grpSp>
        <p:nvGrpSpPr>
          <p:cNvPr id="4" name="Groupe 3">
            <a:extLst>
              <a:ext uri="{FF2B5EF4-FFF2-40B4-BE49-F238E27FC236}">
                <a16:creationId xmlns:a16="http://schemas.microsoft.com/office/drawing/2014/main" id="{4E72E725-7495-478A-AE9F-106D84D93C58}"/>
              </a:ext>
            </a:extLst>
          </p:cNvPr>
          <p:cNvGrpSpPr/>
          <p:nvPr/>
        </p:nvGrpSpPr>
        <p:grpSpPr>
          <a:xfrm>
            <a:off x="7713187" y="5610362"/>
            <a:ext cx="2239505" cy="968952"/>
            <a:chOff x="9044581" y="5656217"/>
            <a:chExt cx="1940118" cy="1240458"/>
          </a:xfrm>
        </p:grpSpPr>
        <p:sp>
          <p:nvSpPr>
            <p:cNvPr id="8" name="Forme libre : forme 7">
              <a:extLst>
                <a:ext uri="{FF2B5EF4-FFF2-40B4-BE49-F238E27FC236}">
                  <a16:creationId xmlns:a16="http://schemas.microsoft.com/office/drawing/2014/main" id="{A7307151-031E-4C6A-ADED-449DF81DD0BC}"/>
                </a:ext>
              </a:extLst>
            </p:cNvPr>
            <p:cNvSpPr/>
            <p:nvPr/>
          </p:nvSpPr>
          <p:spPr>
            <a:xfrm>
              <a:off x="9163754" y="5829694"/>
              <a:ext cx="1701771" cy="959835"/>
            </a:xfrm>
            <a:custGeom>
              <a:avLst/>
              <a:gdLst>
                <a:gd name="connsiteX0" fmla="*/ 0 w 1701771"/>
                <a:gd name="connsiteY0" fmla="*/ 850849 h 1701697"/>
                <a:gd name="connsiteX1" fmla="*/ 850886 w 1701771"/>
                <a:gd name="connsiteY1" fmla="*/ 0 h 1701697"/>
                <a:gd name="connsiteX2" fmla="*/ 1701772 w 1701771"/>
                <a:gd name="connsiteY2" fmla="*/ 850849 h 1701697"/>
                <a:gd name="connsiteX3" fmla="*/ 850886 w 1701771"/>
                <a:gd name="connsiteY3" fmla="*/ 1701698 h 1701697"/>
                <a:gd name="connsiteX4" fmla="*/ 0 w 1701771"/>
                <a:gd name="connsiteY4" fmla="*/ 850849 h 17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771" h="1701697">
                  <a:moveTo>
                    <a:pt x="0" y="850849"/>
                  </a:moveTo>
                  <a:cubicBezTo>
                    <a:pt x="0" y="380938"/>
                    <a:pt x="380955" y="0"/>
                    <a:pt x="850886" y="0"/>
                  </a:cubicBezTo>
                  <a:cubicBezTo>
                    <a:pt x="1320817" y="0"/>
                    <a:pt x="1701772" y="380938"/>
                    <a:pt x="1701772" y="850849"/>
                  </a:cubicBezTo>
                  <a:cubicBezTo>
                    <a:pt x="1701772" y="1320760"/>
                    <a:pt x="1320817" y="1701698"/>
                    <a:pt x="850886" y="1701698"/>
                  </a:cubicBezTo>
                  <a:cubicBezTo>
                    <a:pt x="380955" y="1701698"/>
                    <a:pt x="0" y="1320760"/>
                    <a:pt x="0" y="85084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9219" tIns="249208" rIns="249219" bIns="249208" numCol="1" spcCol="1270" anchor="ctr" anchorCtr="0">
              <a:noAutofit/>
            </a:bodyPr>
            <a:lstStyle/>
            <a:p>
              <a:pPr marL="0" lvl="0" indent="0" algn="ctr" defTabSz="1066800">
                <a:lnSpc>
                  <a:spcPct val="90000"/>
                </a:lnSpc>
                <a:spcBef>
                  <a:spcPct val="0"/>
                </a:spcBef>
                <a:spcAft>
                  <a:spcPct val="35000"/>
                </a:spcAft>
                <a:buNone/>
              </a:pPr>
              <a:r>
                <a:rPr lang="fr-FR" sz="1600" b="1" kern="1200" dirty="0">
                  <a:solidFill>
                    <a:schemeClr val="accent1">
                      <a:lumMod val="50000"/>
                    </a:schemeClr>
                  </a:solidFill>
                </a:rPr>
                <a:t>Sous les parasols</a:t>
              </a:r>
            </a:p>
          </p:txBody>
        </p:sp>
        <p:sp>
          <p:nvSpPr>
            <p:cNvPr id="6" name="Cercle : creux 5">
              <a:extLst>
                <a:ext uri="{FF2B5EF4-FFF2-40B4-BE49-F238E27FC236}">
                  <a16:creationId xmlns:a16="http://schemas.microsoft.com/office/drawing/2014/main" id="{34D821E5-F9AD-4971-94C7-50111F7086BA}"/>
                </a:ext>
              </a:extLst>
            </p:cNvPr>
            <p:cNvSpPr/>
            <p:nvPr/>
          </p:nvSpPr>
          <p:spPr>
            <a:xfrm>
              <a:off x="9044581" y="5656217"/>
              <a:ext cx="1940118" cy="1240458"/>
            </a:xfrm>
            <a:prstGeom prst="donut">
              <a:avLst>
                <a:gd name="adj" fmla="val 110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3" name="Groupe 2">
            <a:extLst>
              <a:ext uri="{FF2B5EF4-FFF2-40B4-BE49-F238E27FC236}">
                <a16:creationId xmlns:a16="http://schemas.microsoft.com/office/drawing/2014/main" id="{A82251FD-244E-4C0B-8384-D0514DD63388}"/>
              </a:ext>
            </a:extLst>
          </p:cNvPr>
          <p:cNvGrpSpPr/>
          <p:nvPr/>
        </p:nvGrpSpPr>
        <p:grpSpPr>
          <a:xfrm>
            <a:off x="1958748" y="5564303"/>
            <a:ext cx="2239505" cy="1080938"/>
            <a:chOff x="3776870" y="4411447"/>
            <a:chExt cx="2319130" cy="1178320"/>
          </a:xfrm>
        </p:grpSpPr>
        <p:sp>
          <p:nvSpPr>
            <p:cNvPr id="9" name="Cercle : creux 8">
              <a:extLst>
                <a:ext uri="{FF2B5EF4-FFF2-40B4-BE49-F238E27FC236}">
                  <a16:creationId xmlns:a16="http://schemas.microsoft.com/office/drawing/2014/main" id="{C9DE6540-370C-46BA-BC24-8B716354B37F}"/>
                </a:ext>
              </a:extLst>
            </p:cNvPr>
            <p:cNvSpPr/>
            <p:nvPr/>
          </p:nvSpPr>
          <p:spPr>
            <a:xfrm>
              <a:off x="3776870" y="4411447"/>
              <a:ext cx="2319130" cy="1178320"/>
            </a:xfrm>
            <a:prstGeom prst="donut">
              <a:avLst>
                <a:gd name="adj" fmla="val 11010"/>
              </a:avLst>
            </a:prstGeom>
            <a:ln w="3175"/>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dirty="0"/>
            </a:p>
          </p:txBody>
        </p:sp>
        <p:sp>
          <p:nvSpPr>
            <p:cNvPr id="11" name="Forme libre : forme 10">
              <a:extLst>
                <a:ext uri="{FF2B5EF4-FFF2-40B4-BE49-F238E27FC236}">
                  <a16:creationId xmlns:a16="http://schemas.microsoft.com/office/drawing/2014/main" id="{6195AB39-33F3-4877-92E5-D18D0FC07E79}"/>
                </a:ext>
              </a:extLst>
            </p:cNvPr>
            <p:cNvSpPr/>
            <p:nvPr/>
          </p:nvSpPr>
          <p:spPr>
            <a:xfrm>
              <a:off x="3917265" y="4517423"/>
              <a:ext cx="2099665" cy="944710"/>
            </a:xfrm>
            <a:custGeom>
              <a:avLst/>
              <a:gdLst>
                <a:gd name="connsiteX0" fmla="*/ 0 w 2024679"/>
                <a:gd name="connsiteY0" fmla="*/ 1012295 h 2024590"/>
                <a:gd name="connsiteX1" fmla="*/ 1012340 w 2024679"/>
                <a:gd name="connsiteY1" fmla="*/ 0 h 2024590"/>
                <a:gd name="connsiteX2" fmla="*/ 2024680 w 2024679"/>
                <a:gd name="connsiteY2" fmla="*/ 1012295 h 2024590"/>
                <a:gd name="connsiteX3" fmla="*/ 1012340 w 2024679"/>
                <a:gd name="connsiteY3" fmla="*/ 2024590 h 2024590"/>
                <a:gd name="connsiteX4" fmla="*/ 0 w 2024679"/>
                <a:gd name="connsiteY4" fmla="*/ 1012295 h 202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679" h="2024590">
                  <a:moveTo>
                    <a:pt x="0" y="1012295"/>
                  </a:moveTo>
                  <a:cubicBezTo>
                    <a:pt x="0" y="453220"/>
                    <a:pt x="453240" y="0"/>
                    <a:pt x="1012340" y="0"/>
                  </a:cubicBezTo>
                  <a:cubicBezTo>
                    <a:pt x="1571440" y="0"/>
                    <a:pt x="2024680" y="453220"/>
                    <a:pt x="2024680" y="1012295"/>
                  </a:cubicBezTo>
                  <a:cubicBezTo>
                    <a:pt x="2024680" y="1571370"/>
                    <a:pt x="1571440" y="2024590"/>
                    <a:pt x="1012340" y="2024590"/>
                  </a:cubicBezTo>
                  <a:cubicBezTo>
                    <a:pt x="453240" y="2024590"/>
                    <a:pt x="0" y="1571370"/>
                    <a:pt x="0" y="1012295"/>
                  </a:cubicBezTo>
                  <a:close/>
                </a:path>
              </a:pathLst>
            </a:custGeom>
            <a:ln w="3175"/>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6507" tIns="296494" rIns="296507" bIns="296494" numCol="1" spcCol="1270" anchor="ctr" anchorCtr="0">
              <a:noAutofit/>
            </a:bodyPr>
            <a:lstStyle/>
            <a:p>
              <a:pPr marL="0" lvl="0" indent="0" algn="ctr" defTabSz="977900">
                <a:lnSpc>
                  <a:spcPct val="90000"/>
                </a:lnSpc>
                <a:spcBef>
                  <a:spcPct val="0"/>
                </a:spcBef>
                <a:spcAft>
                  <a:spcPct val="35000"/>
                </a:spcAft>
                <a:buNone/>
              </a:pPr>
              <a:r>
                <a:rPr lang="fr-FR" sz="1600" b="1" kern="1200" dirty="0">
                  <a:solidFill>
                    <a:srgbClr val="442904"/>
                  </a:solidFill>
                </a:rPr>
                <a:t>A l’ombre des grands arbres</a:t>
              </a:r>
            </a:p>
          </p:txBody>
        </p:sp>
      </p:grpSp>
      <p:pic>
        <p:nvPicPr>
          <p:cNvPr id="5" name="Image 4">
            <a:extLst>
              <a:ext uri="{FF2B5EF4-FFF2-40B4-BE49-F238E27FC236}">
                <a16:creationId xmlns:a16="http://schemas.microsoft.com/office/drawing/2014/main" id="{803190FC-FD9A-4F5D-B143-81892C26557F}"/>
              </a:ext>
            </a:extLst>
          </p:cNvPr>
          <p:cNvPicPr>
            <a:picLocks noChangeAspect="1"/>
          </p:cNvPicPr>
          <p:nvPr/>
        </p:nvPicPr>
        <p:blipFill>
          <a:blip r:embed="rId3"/>
          <a:stretch>
            <a:fillRect/>
          </a:stretch>
        </p:blipFill>
        <p:spPr>
          <a:xfrm>
            <a:off x="680322" y="2229652"/>
            <a:ext cx="4657467" cy="3120739"/>
          </a:xfrm>
          <a:prstGeom prst="rect">
            <a:avLst/>
          </a:prstGeom>
          <a:ln w="28575">
            <a:solidFill>
              <a:schemeClr val="bg1">
                <a:lumMod val="50000"/>
                <a:lumOff val="50000"/>
              </a:schemeClr>
            </a:solidFill>
          </a:ln>
        </p:spPr>
      </p:pic>
      <p:pic>
        <p:nvPicPr>
          <p:cNvPr id="12" name="Image 11">
            <a:extLst>
              <a:ext uri="{FF2B5EF4-FFF2-40B4-BE49-F238E27FC236}">
                <a16:creationId xmlns:a16="http://schemas.microsoft.com/office/drawing/2014/main" id="{7E434F1B-FAC3-4241-AD82-F14DC6908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527" y="2229652"/>
            <a:ext cx="4358243" cy="3160309"/>
          </a:xfrm>
          <a:prstGeom prst="rect">
            <a:avLst/>
          </a:prstGeom>
          <a:ln w="38100" cap="sq">
            <a:solidFill>
              <a:schemeClr val="bg2">
                <a:lumMod val="60000"/>
                <a:lumOff val="40000"/>
              </a:schemeClr>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2811574096"/>
      </p:ext>
    </p:extLst>
  </p:cSld>
  <p:clrMapOvr>
    <a:masterClrMapping/>
  </p:clrMapOvr>
  <mc:AlternateContent xmlns:mc="http://schemas.openxmlformats.org/markup-compatibility/2006" xmlns:p14="http://schemas.microsoft.com/office/powerpoint/2010/main">
    <mc:Choice Requires="p14">
      <p:transition spd="slow" p14:dur="4000" advTm="8482">
        <p14:doors dir="vert"/>
      </p:transition>
    </mc:Choice>
    <mc:Fallback xmlns="">
      <p:transition spd="slow" advTm="84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BBA7911F-6D4C-4994-8C98-9EBC2224F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986" y="4340825"/>
            <a:ext cx="2915014" cy="2163526"/>
          </a:xfrm>
          <a:prstGeom prst="rect">
            <a:avLst/>
          </a:prstGeom>
        </p:spPr>
      </p:pic>
      <p:pic>
        <p:nvPicPr>
          <p:cNvPr id="7" name="Image 6">
            <a:extLst>
              <a:ext uri="{FF2B5EF4-FFF2-40B4-BE49-F238E27FC236}">
                <a16:creationId xmlns:a16="http://schemas.microsoft.com/office/drawing/2014/main" id="{8FBD4C79-28AF-478A-80DD-BCA9DB9F6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 y="4391558"/>
            <a:ext cx="2978462" cy="2087611"/>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p:spPr>
      </p:pic>
      <p:pic>
        <p:nvPicPr>
          <p:cNvPr id="3" name="Image 2">
            <a:extLst>
              <a:ext uri="{FF2B5EF4-FFF2-40B4-BE49-F238E27FC236}">
                <a16:creationId xmlns:a16="http://schemas.microsoft.com/office/drawing/2014/main" id="{6C2E95F5-4AE9-4C46-A88E-3A73E2CE3B97}"/>
              </a:ext>
            </a:extLst>
          </p:cNvPr>
          <p:cNvPicPr>
            <a:picLocks noChangeAspect="1"/>
          </p:cNvPicPr>
          <p:nvPr/>
        </p:nvPicPr>
        <p:blipFill>
          <a:blip r:embed="rId5"/>
          <a:stretch>
            <a:fillRect/>
          </a:stretch>
        </p:blipFill>
        <p:spPr>
          <a:xfrm>
            <a:off x="9121482" y="2072565"/>
            <a:ext cx="3021511" cy="2153635"/>
          </a:xfrm>
          <a:prstGeom prst="rect">
            <a:avLst/>
          </a:prstGeom>
        </p:spPr>
      </p:pic>
      <p:grpSp>
        <p:nvGrpSpPr>
          <p:cNvPr id="13" name="Groupe 12">
            <a:extLst>
              <a:ext uri="{FF2B5EF4-FFF2-40B4-BE49-F238E27FC236}">
                <a16:creationId xmlns:a16="http://schemas.microsoft.com/office/drawing/2014/main" id="{6BC7A16A-FCC5-4BA8-9A15-F105751A18BE}"/>
              </a:ext>
            </a:extLst>
          </p:cNvPr>
          <p:cNvGrpSpPr/>
          <p:nvPr/>
        </p:nvGrpSpPr>
        <p:grpSpPr>
          <a:xfrm>
            <a:off x="6200133" y="4355095"/>
            <a:ext cx="3031192" cy="2109274"/>
            <a:chOff x="7971331" y="4391365"/>
            <a:chExt cx="2990796" cy="2140417"/>
          </a:xfrm>
        </p:grpSpPr>
        <p:pic>
          <p:nvPicPr>
            <p:cNvPr id="12" name="Image 11">
              <a:extLst>
                <a:ext uri="{FF2B5EF4-FFF2-40B4-BE49-F238E27FC236}">
                  <a16:creationId xmlns:a16="http://schemas.microsoft.com/office/drawing/2014/main" id="{9E3A0D6D-99AE-47F2-9FEF-39B7FE50966E}"/>
                </a:ext>
              </a:extLst>
            </p:cNvPr>
            <p:cNvPicPr>
              <a:picLocks noChangeAspect="1"/>
            </p:cNvPicPr>
            <p:nvPr/>
          </p:nvPicPr>
          <p:blipFill>
            <a:blip r:embed="rId6"/>
            <a:stretch>
              <a:fillRect/>
            </a:stretch>
          </p:blipFill>
          <p:spPr>
            <a:xfrm>
              <a:off x="7971331" y="4391365"/>
              <a:ext cx="2990796" cy="2140417"/>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Forme libre : forme 20">
              <a:extLst>
                <a:ext uri="{FF2B5EF4-FFF2-40B4-BE49-F238E27FC236}">
                  <a16:creationId xmlns:a16="http://schemas.microsoft.com/office/drawing/2014/main" id="{5FC50E3D-7B16-41E8-8C51-E87B0A5BF8D3}"/>
                </a:ext>
              </a:extLst>
            </p:cNvPr>
            <p:cNvSpPr/>
            <p:nvPr/>
          </p:nvSpPr>
          <p:spPr>
            <a:xfrm>
              <a:off x="9986484" y="6197760"/>
              <a:ext cx="944291" cy="334022"/>
            </a:xfrm>
            <a:custGeom>
              <a:avLst/>
              <a:gdLst>
                <a:gd name="connsiteX0" fmla="*/ 0 w 1420376"/>
                <a:gd name="connsiteY0" fmla="*/ 0 h 504365"/>
                <a:gd name="connsiteX1" fmla="*/ 828553 w 1420376"/>
                <a:gd name="connsiteY1" fmla="*/ 0 h 504365"/>
                <a:gd name="connsiteX2" fmla="*/ 997814 w 1420376"/>
                <a:gd name="connsiteY2" fmla="*/ -53967 h 504365"/>
                <a:gd name="connsiteX3" fmla="*/ 1183647 w 1420376"/>
                <a:gd name="connsiteY3" fmla="*/ 0 h 504365"/>
                <a:gd name="connsiteX4" fmla="*/ 1420376 w 1420376"/>
                <a:gd name="connsiteY4" fmla="*/ 0 h 504365"/>
                <a:gd name="connsiteX5" fmla="*/ 1420376 w 1420376"/>
                <a:gd name="connsiteY5" fmla="*/ 84061 h 504365"/>
                <a:gd name="connsiteX6" fmla="*/ 1420376 w 1420376"/>
                <a:gd name="connsiteY6" fmla="*/ 84061 h 504365"/>
                <a:gd name="connsiteX7" fmla="*/ 1420376 w 1420376"/>
                <a:gd name="connsiteY7" fmla="*/ 210152 h 504365"/>
                <a:gd name="connsiteX8" fmla="*/ 1420376 w 1420376"/>
                <a:gd name="connsiteY8" fmla="*/ 504365 h 504365"/>
                <a:gd name="connsiteX9" fmla="*/ 1183647 w 1420376"/>
                <a:gd name="connsiteY9" fmla="*/ 504365 h 504365"/>
                <a:gd name="connsiteX10" fmla="*/ 828553 w 1420376"/>
                <a:gd name="connsiteY10" fmla="*/ 504365 h 504365"/>
                <a:gd name="connsiteX11" fmla="*/ 828553 w 1420376"/>
                <a:gd name="connsiteY11" fmla="*/ 504365 h 504365"/>
                <a:gd name="connsiteX12" fmla="*/ 0 w 1420376"/>
                <a:gd name="connsiteY12" fmla="*/ 504365 h 504365"/>
                <a:gd name="connsiteX13" fmla="*/ 0 w 1420376"/>
                <a:gd name="connsiteY13" fmla="*/ 210152 h 504365"/>
                <a:gd name="connsiteX14" fmla="*/ 0 w 1420376"/>
                <a:gd name="connsiteY14" fmla="*/ 84061 h 504365"/>
                <a:gd name="connsiteX15" fmla="*/ 0 w 1420376"/>
                <a:gd name="connsiteY15" fmla="*/ 84061 h 504365"/>
                <a:gd name="connsiteX16" fmla="*/ 0 w 1420376"/>
                <a:gd name="connsiteY16" fmla="*/ 0 h 50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376" h="504365">
                  <a:moveTo>
                    <a:pt x="0" y="0"/>
                  </a:moveTo>
                  <a:lnTo>
                    <a:pt x="828553" y="0"/>
                  </a:lnTo>
                  <a:lnTo>
                    <a:pt x="997814" y="-53967"/>
                  </a:lnTo>
                  <a:lnTo>
                    <a:pt x="1183647" y="0"/>
                  </a:lnTo>
                  <a:lnTo>
                    <a:pt x="1420376" y="0"/>
                  </a:lnTo>
                  <a:lnTo>
                    <a:pt x="1420376" y="84061"/>
                  </a:lnTo>
                  <a:lnTo>
                    <a:pt x="1420376" y="84061"/>
                  </a:lnTo>
                  <a:lnTo>
                    <a:pt x="1420376" y="210152"/>
                  </a:lnTo>
                  <a:lnTo>
                    <a:pt x="1420376" y="504365"/>
                  </a:lnTo>
                  <a:lnTo>
                    <a:pt x="1183647" y="504365"/>
                  </a:lnTo>
                  <a:lnTo>
                    <a:pt x="828553" y="504365"/>
                  </a:lnTo>
                  <a:lnTo>
                    <a:pt x="828553" y="504365"/>
                  </a:lnTo>
                  <a:lnTo>
                    <a:pt x="0" y="504365"/>
                  </a:lnTo>
                  <a:lnTo>
                    <a:pt x="0" y="210152"/>
                  </a:lnTo>
                  <a:lnTo>
                    <a:pt x="0" y="84061"/>
                  </a:lnTo>
                  <a:lnTo>
                    <a:pt x="0" y="84061"/>
                  </a:lnTo>
                  <a:lnTo>
                    <a:pt x="0" y="0"/>
                  </a:lnTo>
                  <a:close/>
                </a:path>
              </a:pathLst>
            </a:custGeom>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kern="1200" dirty="0">
                  <a:solidFill>
                    <a:schemeClr val="bg1"/>
                  </a:solidFill>
                </a:rPr>
                <a:t>Chinois</a:t>
              </a:r>
            </a:p>
          </p:txBody>
        </p:sp>
      </p:grpSp>
      <p:sp>
        <p:nvSpPr>
          <p:cNvPr id="2" name="Titre 1">
            <a:extLst>
              <a:ext uri="{FF2B5EF4-FFF2-40B4-BE49-F238E27FC236}">
                <a16:creationId xmlns:a16="http://schemas.microsoft.com/office/drawing/2014/main" id="{500F0DF6-A81A-43A5-9A45-272F2CF282A2}"/>
              </a:ext>
            </a:extLst>
          </p:cNvPr>
          <p:cNvSpPr>
            <a:spLocks noGrp="1"/>
          </p:cNvSpPr>
          <p:nvPr>
            <p:ph type="title"/>
          </p:nvPr>
        </p:nvSpPr>
        <p:spPr/>
        <p:txBody>
          <a:bodyPr/>
          <a:lstStyle/>
          <a:p>
            <a:r>
              <a:rPr lang="fr-FR" dirty="0"/>
              <a:t>Les langues parlées actuellement…</a:t>
            </a:r>
          </a:p>
        </p:txBody>
      </p:sp>
      <p:grpSp>
        <p:nvGrpSpPr>
          <p:cNvPr id="14" name="Group 2">
            <a:extLst>
              <a:ext uri="{FF2B5EF4-FFF2-40B4-BE49-F238E27FC236}">
                <a16:creationId xmlns:a16="http://schemas.microsoft.com/office/drawing/2014/main" id="{DA049230-8270-458B-8A2A-B28670BC0DEA}"/>
              </a:ext>
            </a:extLst>
          </p:cNvPr>
          <p:cNvGrpSpPr>
            <a:grpSpLocks/>
          </p:cNvGrpSpPr>
          <p:nvPr/>
        </p:nvGrpSpPr>
        <p:grpSpPr bwMode="auto">
          <a:xfrm>
            <a:off x="10836769" y="708431"/>
            <a:ext cx="1218119" cy="1170532"/>
            <a:chOff x="107526028" y="105732150"/>
            <a:chExt cx="1486922" cy="1378009"/>
          </a:xfrm>
        </p:grpSpPr>
        <p:sp>
          <p:nvSpPr>
            <p:cNvPr id="15" name="AutoShape 3">
              <a:extLst>
                <a:ext uri="{FF2B5EF4-FFF2-40B4-BE49-F238E27FC236}">
                  <a16:creationId xmlns:a16="http://schemas.microsoft.com/office/drawing/2014/main" id="{E6966CC3-21F5-4C53-B9F0-6BAFAE9D4B10}"/>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AutoShape 4">
              <a:extLst>
                <a:ext uri="{FF2B5EF4-FFF2-40B4-BE49-F238E27FC236}">
                  <a16:creationId xmlns:a16="http://schemas.microsoft.com/office/drawing/2014/main" id="{1D4C2EA7-5D0D-40DC-A8BE-EB9D3291C733}"/>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WordArt 5">
              <a:extLst>
                <a:ext uri="{FF2B5EF4-FFF2-40B4-BE49-F238E27FC236}">
                  <a16:creationId xmlns:a16="http://schemas.microsoft.com/office/drawing/2014/main" id="{C4474C21-F746-4476-AD1B-85AD1395426C}"/>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9" name="WordArt 6">
              <a:extLst>
                <a:ext uri="{FF2B5EF4-FFF2-40B4-BE49-F238E27FC236}">
                  <a16:creationId xmlns:a16="http://schemas.microsoft.com/office/drawing/2014/main" id="{33998464-3BAF-47E2-B5F9-7A9A0F97C027}"/>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grpSp>
        <p:nvGrpSpPr>
          <p:cNvPr id="32" name="Groupe 31">
            <a:extLst>
              <a:ext uri="{FF2B5EF4-FFF2-40B4-BE49-F238E27FC236}">
                <a16:creationId xmlns:a16="http://schemas.microsoft.com/office/drawing/2014/main" id="{041A2A00-82A2-44AC-8D05-76B2B5A8908D}"/>
              </a:ext>
            </a:extLst>
          </p:cNvPr>
          <p:cNvGrpSpPr/>
          <p:nvPr/>
        </p:nvGrpSpPr>
        <p:grpSpPr>
          <a:xfrm>
            <a:off x="83834" y="2039378"/>
            <a:ext cx="2988352" cy="2142056"/>
            <a:chOff x="22427" y="2039378"/>
            <a:chExt cx="3049793" cy="2142056"/>
          </a:xfrm>
        </p:grpSpPr>
        <p:sp>
          <p:nvSpPr>
            <p:cNvPr id="29" name="Rectangle 28">
              <a:extLst>
                <a:ext uri="{FF2B5EF4-FFF2-40B4-BE49-F238E27FC236}">
                  <a16:creationId xmlns:a16="http://schemas.microsoft.com/office/drawing/2014/main" id="{CF403264-6A97-4E55-9B61-A426E9DAB484}"/>
                </a:ext>
              </a:extLst>
            </p:cNvPr>
            <p:cNvSpPr/>
            <p:nvPr/>
          </p:nvSpPr>
          <p:spPr>
            <a:xfrm>
              <a:off x="22427" y="2039378"/>
              <a:ext cx="3048093" cy="2137485"/>
            </a:xfrm>
            <a:prstGeom prst="rect">
              <a:avLst/>
            </a:prstGeom>
            <a:blipFill rotWithShape="1">
              <a:blip r:embed="rId7"/>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orme libre : forme 30">
              <a:extLst>
                <a:ext uri="{FF2B5EF4-FFF2-40B4-BE49-F238E27FC236}">
                  <a16:creationId xmlns:a16="http://schemas.microsoft.com/office/drawing/2014/main" id="{5FEFDBF8-3097-4FFD-8C40-80D488D4FD6C}"/>
                </a:ext>
              </a:extLst>
            </p:cNvPr>
            <p:cNvSpPr/>
            <p:nvPr/>
          </p:nvSpPr>
          <p:spPr>
            <a:xfrm>
              <a:off x="2183732" y="3904247"/>
              <a:ext cx="888488" cy="277187"/>
            </a:xfrm>
            <a:custGeom>
              <a:avLst/>
              <a:gdLst>
                <a:gd name="connsiteX0" fmla="*/ 0 w 888488"/>
                <a:gd name="connsiteY0" fmla="*/ 0 h 277187"/>
                <a:gd name="connsiteX1" fmla="*/ 518285 w 888488"/>
                <a:gd name="connsiteY1" fmla="*/ 0 h 277187"/>
                <a:gd name="connsiteX2" fmla="*/ 624163 w 888488"/>
                <a:gd name="connsiteY2" fmla="*/ -29659 h 277187"/>
                <a:gd name="connsiteX3" fmla="*/ 740407 w 888488"/>
                <a:gd name="connsiteY3" fmla="*/ 0 h 277187"/>
                <a:gd name="connsiteX4" fmla="*/ 888488 w 888488"/>
                <a:gd name="connsiteY4" fmla="*/ 0 h 277187"/>
                <a:gd name="connsiteX5" fmla="*/ 888488 w 888488"/>
                <a:gd name="connsiteY5" fmla="*/ 46198 h 277187"/>
                <a:gd name="connsiteX6" fmla="*/ 888488 w 888488"/>
                <a:gd name="connsiteY6" fmla="*/ 46198 h 277187"/>
                <a:gd name="connsiteX7" fmla="*/ 888488 w 888488"/>
                <a:gd name="connsiteY7" fmla="*/ 115495 h 277187"/>
                <a:gd name="connsiteX8" fmla="*/ 888488 w 888488"/>
                <a:gd name="connsiteY8" fmla="*/ 277187 h 277187"/>
                <a:gd name="connsiteX9" fmla="*/ 740407 w 888488"/>
                <a:gd name="connsiteY9" fmla="*/ 277187 h 277187"/>
                <a:gd name="connsiteX10" fmla="*/ 518285 w 888488"/>
                <a:gd name="connsiteY10" fmla="*/ 277187 h 277187"/>
                <a:gd name="connsiteX11" fmla="*/ 518285 w 888488"/>
                <a:gd name="connsiteY11" fmla="*/ 277187 h 277187"/>
                <a:gd name="connsiteX12" fmla="*/ 0 w 888488"/>
                <a:gd name="connsiteY12" fmla="*/ 277187 h 277187"/>
                <a:gd name="connsiteX13" fmla="*/ 0 w 888488"/>
                <a:gd name="connsiteY13" fmla="*/ 115495 h 277187"/>
                <a:gd name="connsiteX14" fmla="*/ 0 w 888488"/>
                <a:gd name="connsiteY14" fmla="*/ 46198 h 277187"/>
                <a:gd name="connsiteX15" fmla="*/ 0 w 888488"/>
                <a:gd name="connsiteY15" fmla="*/ 46198 h 277187"/>
                <a:gd name="connsiteX16" fmla="*/ 0 w 888488"/>
                <a:gd name="connsiteY16" fmla="*/ 0 h 2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488" h="277187">
                  <a:moveTo>
                    <a:pt x="0" y="0"/>
                  </a:moveTo>
                  <a:lnTo>
                    <a:pt x="518285" y="0"/>
                  </a:lnTo>
                  <a:lnTo>
                    <a:pt x="624163" y="-29659"/>
                  </a:lnTo>
                  <a:lnTo>
                    <a:pt x="740407" y="0"/>
                  </a:lnTo>
                  <a:lnTo>
                    <a:pt x="888488" y="0"/>
                  </a:lnTo>
                  <a:lnTo>
                    <a:pt x="888488" y="46198"/>
                  </a:lnTo>
                  <a:lnTo>
                    <a:pt x="888488" y="46198"/>
                  </a:lnTo>
                  <a:lnTo>
                    <a:pt x="888488" y="115495"/>
                  </a:lnTo>
                  <a:lnTo>
                    <a:pt x="888488" y="277187"/>
                  </a:lnTo>
                  <a:lnTo>
                    <a:pt x="740407" y="277187"/>
                  </a:lnTo>
                  <a:lnTo>
                    <a:pt x="518285" y="277187"/>
                  </a:lnTo>
                  <a:lnTo>
                    <a:pt x="518285" y="277187"/>
                  </a:lnTo>
                  <a:lnTo>
                    <a:pt x="0" y="277187"/>
                  </a:lnTo>
                  <a:lnTo>
                    <a:pt x="0" y="115495"/>
                  </a:lnTo>
                  <a:lnTo>
                    <a:pt x="0" y="46198"/>
                  </a:lnTo>
                  <a:lnTo>
                    <a:pt x="0" y="46198"/>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1"/>
                  </a:solidFill>
                </a:rPr>
                <a:t>Italien</a:t>
              </a:r>
            </a:p>
          </p:txBody>
        </p:sp>
      </p:grpSp>
      <p:sp>
        <p:nvSpPr>
          <p:cNvPr id="24" name="Forme libre : forme 23">
            <a:extLst>
              <a:ext uri="{FF2B5EF4-FFF2-40B4-BE49-F238E27FC236}">
                <a16:creationId xmlns:a16="http://schemas.microsoft.com/office/drawing/2014/main" id="{18058B47-B92F-4BAE-8169-629E6A972EFE}"/>
              </a:ext>
            </a:extLst>
          </p:cNvPr>
          <p:cNvSpPr/>
          <p:nvPr/>
        </p:nvSpPr>
        <p:spPr>
          <a:xfrm>
            <a:off x="11380173" y="3941747"/>
            <a:ext cx="762820" cy="284454"/>
          </a:xfrm>
          <a:custGeom>
            <a:avLst/>
            <a:gdLst>
              <a:gd name="connsiteX0" fmla="*/ 0 w 1420376"/>
              <a:gd name="connsiteY0" fmla="*/ 0 h 504365"/>
              <a:gd name="connsiteX1" fmla="*/ 828553 w 1420376"/>
              <a:gd name="connsiteY1" fmla="*/ 0 h 504365"/>
              <a:gd name="connsiteX2" fmla="*/ 997814 w 1420376"/>
              <a:gd name="connsiteY2" fmla="*/ -53967 h 504365"/>
              <a:gd name="connsiteX3" fmla="*/ 1183647 w 1420376"/>
              <a:gd name="connsiteY3" fmla="*/ 0 h 504365"/>
              <a:gd name="connsiteX4" fmla="*/ 1420376 w 1420376"/>
              <a:gd name="connsiteY4" fmla="*/ 0 h 504365"/>
              <a:gd name="connsiteX5" fmla="*/ 1420376 w 1420376"/>
              <a:gd name="connsiteY5" fmla="*/ 84061 h 504365"/>
              <a:gd name="connsiteX6" fmla="*/ 1420376 w 1420376"/>
              <a:gd name="connsiteY6" fmla="*/ 84061 h 504365"/>
              <a:gd name="connsiteX7" fmla="*/ 1420376 w 1420376"/>
              <a:gd name="connsiteY7" fmla="*/ 210152 h 504365"/>
              <a:gd name="connsiteX8" fmla="*/ 1420376 w 1420376"/>
              <a:gd name="connsiteY8" fmla="*/ 504365 h 504365"/>
              <a:gd name="connsiteX9" fmla="*/ 1183647 w 1420376"/>
              <a:gd name="connsiteY9" fmla="*/ 504365 h 504365"/>
              <a:gd name="connsiteX10" fmla="*/ 828553 w 1420376"/>
              <a:gd name="connsiteY10" fmla="*/ 504365 h 504365"/>
              <a:gd name="connsiteX11" fmla="*/ 828553 w 1420376"/>
              <a:gd name="connsiteY11" fmla="*/ 504365 h 504365"/>
              <a:gd name="connsiteX12" fmla="*/ 0 w 1420376"/>
              <a:gd name="connsiteY12" fmla="*/ 504365 h 504365"/>
              <a:gd name="connsiteX13" fmla="*/ 0 w 1420376"/>
              <a:gd name="connsiteY13" fmla="*/ 210152 h 504365"/>
              <a:gd name="connsiteX14" fmla="*/ 0 w 1420376"/>
              <a:gd name="connsiteY14" fmla="*/ 84061 h 504365"/>
              <a:gd name="connsiteX15" fmla="*/ 0 w 1420376"/>
              <a:gd name="connsiteY15" fmla="*/ 84061 h 504365"/>
              <a:gd name="connsiteX16" fmla="*/ 0 w 1420376"/>
              <a:gd name="connsiteY16" fmla="*/ 0 h 50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376" h="504365">
                <a:moveTo>
                  <a:pt x="0" y="0"/>
                </a:moveTo>
                <a:lnTo>
                  <a:pt x="828553" y="0"/>
                </a:lnTo>
                <a:lnTo>
                  <a:pt x="997814" y="-53967"/>
                </a:lnTo>
                <a:lnTo>
                  <a:pt x="1183647" y="0"/>
                </a:lnTo>
                <a:lnTo>
                  <a:pt x="1420376" y="0"/>
                </a:lnTo>
                <a:lnTo>
                  <a:pt x="1420376" y="84061"/>
                </a:lnTo>
                <a:lnTo>
                  <a:pt x="1420376" y="84061"/>
                </a:lnTo>
                <a:lnTo>
                  <a:pt x="1420376" y="210152"/>
                </a:lnTo>
                <a:lnTo>
                  <a:pt x="1420376" y="504365"/>
                </a:lnTo>
                <a:lnTo>
                  <a:pt x="1183647" y="504365"/>
                </a:lnTo>
                <a:lnTo>
                  <a:pt x="828553" y="504365"/>
                </a:lnTo>
                <a:lnTo>
                  <a:pt x="828553" y="504365"/>
                </a:lnTo>
                <a:lnTo>
                  <a:pt x="0" y="504365"/>
                </a:lnTo>
                <a:lnTo>
                  <a:pt x="0" y="210152"/>
                </a:lnTo>
                <a:lnTo>
                  <a:pt x="0" y="84061"/>
                </a:lnTo>
                <a:lnTo>
                  <a:pt x="0" y="84061"/>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kern="1200" dirty="0">
                <a:solidFill>
                  <a:schemeClr val="bg1"/>
                </a:solidFill>
              </a:rPr>
              <a:t>Russe</a:t>
            </a:r>
          </a:p>
        </p:txBody>
      </p:sp>
      <p:pic>
        <p:nvPicPr>
          <p:cNvPr id="22" name="Image 21">
            <a:extLst>
              <a:ext uri="{FF2B5EF4-FFF2-40B4-BE49-F238E27FC236}">
                <a16:creationId xmlns:a16="http://schemas.microsoft.com/office/drawing/2014/main" id="{3F13F284-F079-4BA1-940D-E79234B4C0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0599" y="4351042"/>
            <a:ext cx="2825732" cy="2128127"/>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Forme libre : forme 26">
            <a:extLst>
              <a:ext uri="{FF2B5EF4-FFF2-40B4-BE49-F238E27FC236}">
                <a16:creationId xmlns:a16="http://schemas.microsoft.com/office/drawing/2014/main" id="{C8152117-FBE8-46EF-A067-3CCDB13BF49B}"/>
              </a:ext>
            </a:extLst>
          </p:cNvPr>
          <p:cNvSpPr/>
          <p:nvPr/>
        </p:nvSpPr>
        <p:spPr>
          <a:xfrm>
            <a:off x="11107796" y="6191258"/>
            <a:ext cx="1048430" cy="318536"/>
          </a:xfrm>
          <a:custGeom>
            <a:avLst/>
            <a:gdLst>
              <a:gd name="connsiteX0" fmla="*/ 0 w 1728946"/>
              <a:gd name="connsiteY0" fmla="*/ 0 h 560523"/>
              <a:gd name="connsiteX1" fmla="*/ 1008552 w 1728946"/>
              <a:gd name="connsiteY1" fmla="*/ 0 h 560523"/>
              <a:gd name="connsiteX2" fmla="*/ 1214585 w 1728946"/>
              <a:gd name="connsiteY2" fmla="*/ -59976 h 560523"/>
              <a:gd name="connsiteX3" fmla="*/ 1440788 w 1728946"/>
              <a:gd name="connsiteY3" fmla="*/ 0 h 560523"/>
              <a:gd name="connsiteX4" fmla="*/ 1728946 w 1728946"/>
              <a:gd name="connsiteY4" fmla="*/ 0 h 560523"/>
              <a:gd name="connsiteX5" fmla="*/ 1728946 w 1728946"/>
              <a:gd name="connsiteY5" fmla="*/ 93421 h 560523"/>
              <a:gd name="connsiteX6" fmla="*/ 1728946 w 1728946"/>
              <a:gd name="connsiteY6" fmla="*/ 93421 h 560523"/>
              <a:gd name="connsiteX7" fmla="*/ 1728946 w 1728946"/>
              <a:gd name="connsiteY7" fmla="*/ 233551 h 560523"/>
              <a:gd name="connsiteX8" fmla="*/ 1728946 w 1728946"/>
              <a:gd name="connsiteY8" fmla="*/ 560523 h 560523"/>
              <a:gd name="connsiteX9" fmla="*/ 1440788 w 1728946"/>
              <a:gd name="connsiteY9" fmla="*/ 560523 h 560523"/>
              <a:gd name="connsiteX10" fmla="*/ 1008552 w 1728946"/>
              <a:gd name="connsiteY10" fmla="*/ 560523 h 560523"/>
              <a:gd name="connsiteX11" fmla="*/ 1008552 w 1728946"/>
              <a:gd name="connsiteY11" fmla="*/ 560523 h 560523"/>
              <a:gd name="connsiteX12" fmla="*/ 0 w 1728946"/>
              <a:gd name="connsiteY12" fmla="*/ 560523 h 560523"/>
              <a:gd name="connsiteX13" fmla="*/ 0 w 1728946"/>
              <a:gd name="connsiteY13" fmla="*/ 233551 h 560523"/>
              <a:gd name="connsiteX14" fmla="*/ 0 w 1728946"/>
              <a:gd name="connsiteY14" fmla="*/ 93421 h 560523"/>
              <a:gd name="connsiteX15" fmla="*/ 0 w 1728946"/>
              <a:gd name="connsiteY15" fmla="*/ 93421 h 560523"/>
              <a:gd name="connsiteX16" fmla="*/ 0 w 1728946"/>
              <a:gd name="connsiteY16" fmla="*/ 0 h 5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8946" h="560523">
                <a:moveTo>
                  <a:pt x="0" y="0"/>
                </a:moveTo>
                <a:lnTo>
                  <a:pt x="1008552" y="0"/>
                </a:lnTo>
                <a:lnTo>
                  <a:pt x="1214585" y="-59976"/>
                </a:lnTo>
                <a:lnTo>
                  <a:pt x="1440788" y="0"/>
                </a:lnTo>
                <a:lnTo>
                  <a:pt x="1728946" y="0"/>
                </a:lnTo>
                <a:lnTo>
                  <a:pt x="1728946" y="93421"/>
                </a:lnTo>
                <a:lnTo>
                  <a:pt x="1728946" y="93421"/>
                </a:lnTo>
                <a:lnTo>
                  <a:pt x="1728946" y="233551"/>
                </a:lnTo>
                <a:lnTo>
                  <a:pt x="1728946" y="560523"/>
                </a:lnTo>
                <a:lnTo>
                  <a:pt x="1440788" y="560523"/>
                </a:lnTo>
                <a:lnTo>
                  <a:pt x="1008552" y="560523"/>
                </a:lnTo>
                <a:lnTo>
                  <a:pt x="1008552" y="560523"/>
                </a:lnTo>
                <a:lnTo>
                  <a:pt x="0" y="560523"/>
                </a:lnTo>
                <a:lnTo>
                  <a:pt x="0" y="233551"/>
                </a:lnTo>
                <a:lnTo>
                  <a:pt x="0" y="93421"/>
                </a:lnTo>
                <a:lnTo>
                  <a:pt x="0" y="93421"/>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kern="1200" dirty="0">
                <a:solidFill>
                  <a:schemeClr val="bg1"/>
                </a:solidFill>
              </a:rPr>
              <a:t>Polonais</a:t>
            </a:r>
          </a:p>
        </p:txBody>
      </p:sp>
      <p:pic>
        <p:nvPicPr>
          <p:cNvPr id="16" name="Image 15">
            <a:extLst>
              <a:ext uri="{FF2B5EF4-FFF2-40B4-BE49-F238E27FC236}">
                <a16:creationId xmlns:a16="http://schemas.microsoft.com/office/drawing/2014/main" id="{FB9ACC77-B5B2-45B1-953B-CD5F1F4EDD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0986" y="2063477"/>
            <a:ext cx="2915014" cy="2089286"/>
          </a:xfrm>
          <a:prstGeom prst="rect">
            <a:avLst/>
          </a:prstGeom>
        </p:spPr>
      </p:pic>
      <p:sp>
        <p:nvSpPr>
          <p:cNvPr id="5" name="Forme libre : forme 4">
            <a:extLst>
              <a:ext uri="{FF2B5EF4-FFF2-40B4-BE49-F238E27FC236}">
                <a16:creationId xmlns:a16="http://schemas.microsoft.com/office/drawing/2014/main" id="{A6C26B04-5691-4C62-A8CC-BF257F4F1D81}"/>
              </a:ext>
            </a:extLst>
          </p:cNvPr>
          <p:cNvSpPr/>
          <p:nvPr/>
        </p:nvSpPr>
        <p:spPr>
          <a:xfrm>
            <a:off x="5003680" y="3873893"/>
            <a:ext cx="1100016" cy="278870"/>
          </a:xfrm>
          <a:custGeom>
            <a:avLst/>
            <a:gdLst>
              <a:gd name="connsiteX0" fmla="*/ 0 w 1587095"/>
              <a:gd name="connsiteY0" fmla="*/ 0 h 499311"/>
              <a:gd name="connsiteX1" fmla="*/ 925805 w 1587095"/>
              <a:gd name="connsiteY1" fmla="*/ 0 h 499311"/>
              <a:gd name="connsiteX2" fmla="*/ 1114934 w 1587095"/>
              <a:gd name="connsiteY2" fmla="*/ -53426 h 499311"/>
              <a:gd name="connsiteX3" fmla="*/ 1322579 w 1587095"/>
              <a:gd name="connsiteY3" fmla="*/ 0 h 499311"/>
              <a:gd name="connsiteX4" fmla="*/ 1587095 w 1587095"/>
              <a:gd name="connsiteY4" fmla="*/ 0 h 499311"/>
              <a:gd name="connsiteX5" fmla="*/ 1587095 w 1587095"/>
              <a:gd name="connsiteY5" fmla="*/ 83219 h 499311"/>
              <a:gd name="connsiteX6" fmla="*/ 1587095 w 1587095"/>
              <a:gd name="connsiteY6" fmla="*/ 83219 h 499311"/>
              <a:gd name="connsiteX7" fmla="*/ 1587095 w 1587095"/>
              <a:gd name="connsiteY7" fmla="*/ 208046 h 499311"/>
              <a:gd name="connsiteX8" fmla="*/ 1587095 w 1587095"/>
              <a:gd name="connsiteY8" fmla="*/ 499311 h 499311"/>
              <a:gd name="connsiteX9" fmla="*/ 1322579 w 1587095"/>
              <a:gd name="connsiteY9" fmla="*/ 499311 h 499311"/>
              <a:gd name="connsiteX10" fmla="*/ 925805 w 1587095"/>
              <a:gd name="connsiteY10" fmla="*/ 499311 h 499311"/>
              <a:gd name="connsiteX11" fmla="*/ 925805 w 1587095"/>
              <a:gd name="connsiteY11" fmla="*/ 499311 h 499311"/>
              <a:gd name="connsiteX12" fmla="*/ 0 w 1587095"/>
              <a:gd name="connsiteY12" fmla="*/ 499311 h 499311"/>
              <a:gd name="connsiteX13" fmla="*/ 0 w 1587095"/>
              <a:gd name="connsiteY13" fmla="*/ 208046 h 499311"/>
              <a:gd name="connsiteX14" fmla="*/ 0 w 1587095"/>
              <a:gd name="connsiteY14" fmla="*/ 83219 h 499311"/>
              <a:gd name="connsiteX15" fmla="*/ 0 w 1587095"/>
              <a:gd name="connsiteY15" fmla="*/ 83219 h 499311"/>
              <a:gd name="connsiteX16" fmla="*/ 0 w 1587095"/>
              <a:gd name="connsiteY16" fmla="*/ 0 h 49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7095" h="499311">
                <a:moveTo>
                  <a:pt x="0" y="0"/>
                </a:moveTo>
                <a:lnTo>
                  <a:pt x="925805" y="0"/>
                </a:lnTo>
                <a:lnTo>
                  <a:pt x="1114934" y="-53426"/>
                </a:lnTo>
                <a:lnTo>
                  <a:pt x="1322579" y="0"/>
                </a:lnTo>
                <a:lnTo>
                  <a:pt x="1587095" y="0"/>
                </a:lnTo>
                <a:lnTo>
                  <a:pt x="1587095" y="83219"/>
                </a:lnTo>
                <a:lnTo>
                  <a:pt x="1587095" y="83219"/>
                </a:lnTo>
                <a:lnTo>
                  <a:pt x="1587095" y="208046"/>
                </a:lnTo>
                <a:lnTo>
                  <a:pt x="1587095" y="499311"/>
                </a:lnTo>
                <a:lnTo>
                  <a:pt x="1322579" y="499311"/>
                </a:lnTo>
                <a:lnTo>
                  <a:pt x="925805" y="499311"/>
                </a:lnTo>
                <a:lnTo>
                  <a:pt x="925805" y="499311"/>
                </a:lnTo>
                <a:lnTo>
                  <a:pt x="0" y="499311"/>
                </a:lnTo>
                <a:lnTo>
                  <a:pt x="0" y="208046"/>
                </a:lnTo>
                <a:lnTo>
                  <a:pt x="0" y="83219"/>
                </a:lnTo>
                <a:lnTo>
                  <a:pt x="0" y="83219"/>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kern="1200" dirty="0">
                <a:solidFill>
                  <a:schemeClr val="bg1"/>
                </a:solidFill>
              </a:rPr>
              <a:t>Espagnol</a:t>
            </a:r>
          </a:p>
        </p:txBody>
      </p:sp>
      <p:sp>
        <p:nvSpPr>
          <p:cNvPr id="34" name="Forme libre : forme 33">
            <a:extLst>
              <a:ext uri="{FF2B5EF4-FFF2-40B4-BE49-F238E27FC236}">
                <a16:creationId xmlns:a16="http://schemas.microsoft.com/office/drawing/2014/main" id="{7B9CD134-B224-4BCF-B91C-723F9F57FA4E}"/>
              </a:ext>
            </a:extLst>
          </p:cNvPr>
          <p:cNvSpPr/>
          <p:nvPr/>
        </p:nvSpPr>
        <p:spPr>
          <a:xfrm>
            <a:off x="2177002" y="6227164"/>
            <a:ext cx="888488" cy="277187"/>
          </a:xfrm>
          <a:custGeom>
            <a:avLst/>
            <a:gdLst>
              <a:gd name="connsiteX0" fmla="*/ 0 w 888488"/>
              <a:gd name="connsiteY0" fmla="*/ 0 h 277187"/>
              <a:gd name="connsiteX1" fmla="*/ 518285 w 888488"/>
              <a:gd name="connsiteY1" fmla="*/ 0 h 277187"/>
              <a:gd name="connsiteX2" fmla="*/ 624163 w 888488"/>
              <a:gd name="connsiteY2" fmla="*/ -29659 h 277187"/>
              <a:gd name="connsiteX3" fmla="*/ 740407 w 888488"/>
              <a:gd name="connsiteY3" fmla="*/ 0 h 277187"/>
              <a:gd name="connsiteX4" fmla="*/ 888488 w 888488"/>
              <a:gd name="connsiteY4" fmla="*/ 0 h 277187"/>
              <a:gd name="connsiteX5" fmla="*/ 888488 w 888488"/>
              <a:gd name="connsiteY5" fmla="*/ 46198 h 277187"/>
              <a:gd name="connsiteX6" fmla="*/ 888488 w 888488"/>
              <a:gd name="connsiteY6" fmla="*/ 46198 h 277187"/>
              <a:gd name="connsiteX7" fmla="*/ 888488 w 888488"/>
              <a:gd name="connsiteY7" fmla="*/ 115495 h 277187"/>
              <a:gd name="connsiteX8" fmla="*/ 888488 w 888488"/>
              <a:gd name="connsiteY8" fmla="*/ 277187 h 277187"/>
              <a:gd name="connsiteX9" fmla="*/ 740407 w 888488"/>
              <a:gd name="connsiteY9" fmla="*/ 277187 h 277187"/>
              <a:gd name="connsiteX10" fmla="*/ 518285 w 888488"/>
              <a:gd name="connsiteY10" fmla="*/ 277187 h 277187"/>
              <a:gd name="connsiteX11" fmla="*/ 518285 w 888488"/>
              <a:gd name="connsiteY11" fmla="*/ 277187 h 277187"/>
              <a:gd name="connsiteX12" fmla="*/ 0 w 888488"/>
              <a:gd name="connsiteY12" fmla="*/ 277187 h 277187"/>
              <a:gd name="connsiteX13" fmla="*/ 0 w 888488"/>
              <a:gd name="connsiteY13" fmla="*/ 115495 h 277187"/>
              <a:gd name="connsiteX14" fmla="*/ 0 w 888488"/>
              <a:gd name="connsiteY14" fmla="*/ 46198 h 277187"/>
              <a:gd name="connsiteX15" fmla="*/ 0 w 888488"/>
              <a:gd name="connsiteY15" fmla="*/ 46198 h 277187"/>
              <a:gd name="connsiteX16" fmla="*/ 0 w 888488"/>
              <a:gd name="connsiteY16" fmla="*/ 0 h 2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488" h="277187">
                <a:moveTo>
                  <a:pt x="0" y="0"/>
                </a:moveTo>
                <a:lnTo>
                  <a:pt x="518285" y="0"/>
                </a:lnTo>
                <a:lnTo>
                  <a:pt x="624163" y="-29659"/>
                </a:lnTo>
                <a:lnTo>
                  <a:pt x="740407" y="0"/>
                </a:lnTo>
                <a:lnTo>
                  <a:pt x="888488" y="0"/>
                </a:lnTo>
                <a:lnTo>
                  <a:pt x="888488" y="46198"/>
                </a:lnTo>
                <a:lnTo>
                  <a:pt x="888488" y="46198"/>
                </a:lnTo>
                <a:lnTo>
                  <a:pt x="888488" y="115495"/>
                </a:lnTo>
                <a:lnTo>
                  <a:pt x="888488" y="277187"/>
                </a:lnTo>
                <a:lnTo>
                  <a:pt x="740407" y="277187"/>
                </a:lnTo>
                <a:lnTo>
                  <a:pt x="518285" y="277187"/>
                </a:lnTo>
                <a:lnTo>
                  <a:pt x="518285" y="277187"/>
                </a:lnTo>
                <a:lnTo>
                  <a:pt x="0" y="277187"/>
                </a:lnTo>
                <a:lnTo>
                  <a:pt x="0" y="115495"/>
                </a:lnTo>
                <a:lnTo>
                  <a:pt x="0" y="46198"/>
                </a:lnTo>
                <a:lnTo>
                  <a:pt x="0" y="46198"/>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1"/>
                </a:solidFill>
              </a:rPr>
              <a:t>Anglais</a:t>
            </a:r>
          </a:p>
        </p:txBody>
      </p:sp>
      <p:pic>
        <p:nvPicPr>
          <p:cNvPr id="4" name="Image 3">
            <a:extLst>
              <a:ext uri="{FF2B5EF4-FFF2-40B4-BE49-F238E27FC236}">
                <a16:creationId xmlns:a16="http://schemas.microsoft.com/office/drawing/2014/main" id="{1C714563-DE1B-49E0-A3F6-8328C3B2C2CF}"/>
              </a:ext>
            </a:extLst>
          </p:cNvPr>
          <p:cNvPicPr>
            <a:picLocks noChangeAspect="1"/>
          </p:cNvPicPr>
          <p:nvPr/>
        </p:nvPicPr>
        <p:blipFill>
          <a:blip r:embed="rId10"/>
          <a:stretch>
            <a:fillRect/>
          </a:stretch>
        </p:blipFill>
        <p:spPr>
          <a:xfrm>
            <a:off x="6222386" y="2072566"/>
            <a:ext cx="2838015" cy="2157162"/>
          </a:xfrm>
          <a:prstGeom prst="rect">
            <a:avLst/>
          </a:prstGeom>
        </p:spPr>
      </p:pic>
      <p:sp>
        <p:nvSpPr>
          <p:cNvPr id="8" name="Forme libre : forme 7">
            <a:extLst>
              <a:ext uri="{FF2B5EF4-FFF2-40B4-BE49-F238E27FC236}">
                <a16:creationId xmlns:a16="http://schemas.microsoft.com/office/drawing/2014/main" id="{08636C42-84BF-4987-979E-A1D93EAC8935}"/>
              </a:ext>
            </a:extLst>
          </p:cNvPr>
          <p:cNvSpPr/>
          <p:nvPr/>
        </p:nvSpPr>
        <p:spPr>
          <a:xfrm>
            <a:off x="7561660" y="3826047"/>
            <a:ext cx="1498741" cy="417952"/>
          </a:xfrm>
          <a:custGeom>
            <a:avLst/>
            <a:gdLst>
              <a:gd name="connsiteX0" fmla="*/ 0 w 1420376"/>
              <a:gd name="connsiteY0" fmla="*/ 0 h 504365"/>
              <a:gd name="connsiteX1" fmla="*/ 828553 w 1420376"/>
              <a:gd name="connsiteY1" fmla="*/ 0 h 504365"/>
              <a:gd name="connsiteX2" fmla="*/ 997814 w 1420376"/>
              <a:gd name="connsiteY2" fmla="*/ -53967 h 504365"/>
              <a:gd name="connsiteX3" fmla="*/ 1183647 w 1420376"/>
              <a:gd name="connsiteY3" fmla="*/ 0 h 504365"/>
              <a:gd name="connsiteX4" fmla="*/ 1420376 w 1420376"/>
              <a:gd name="connsiteY4" fmla="*/ 0 h 504365"/>
              <a:gd name="connsiteX5" fmla="*/ 1420376 w 1420376"/>
              <a:gd name="connsiteY5" fmla="*/ 84061 h 504365"/>
              <a:gd name="connsiteX6" fmla="*/ 1420376 w 1420376"/>
              <a:gd name="connsiteY6" fmla="*/ 84061 h 504365"/>
              <a:gd name="connsiteX7" fmla="*/ 1420376 w 1420376"/>
              <a:gd name="connsiteY7" fmla="*/ 210152 h 504365"/>
              <a:gd name="connsiteX8" fmla="*/ 1420376 w 1420376"/>
              <a:gd name="connsiteY8" fmla="*/ 504365 h 504365"/>
              <a:gd name="connsiteX9" fmla="*/ 1183647 w 1420376"/>
              <a:gd name="connsiteY9" fmla="*/ 504365 h 504365"/>
              <a:gd name="connsiteX10" fmla="*/ 828553 w 1420376"/>
              <a:gd name="connsiteY10" fmla="*/ 504365 h 504365"/>
              <a:gd name="connsiteX11" fmla="*/ 828553 w 1420376"/>
              <a:gd name="connsiteY11" fmla="*/ 504365 h 504365"/>
              <a:gd name="connsiteX12" fmla="*/ 0 w 1420376"/>
              <a:gd name="connsiteY12" fmla="*/ 504365 h 504365"/>
              <a:gd name="connsiteX13" fmla="*/ 0 w 1420376"/>
              <a:gd name="connsiteY13" fmla="*/ 210152 h 504365"/>
              <a:gd name="connsiteX14" fmla="*/ 0 w 1420376"/>
              <a:gd name="connsiteY14" fmla="*/ 84061 h 504365"/>
              <a:gd name="connsiteX15" fmla="*/ 0 w 1420376"/>
              <a:gd name="connsiteY15" fmla="*/ 84061 h 504365"/>
              <a:gd name="connsiteX16" fmla="*/ 0 w 1420376"/>
              <a:gd name="connsiteY16" fmla="*/ 0 h 50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376" h="504365">
                <a:moveTo>
                  <a:pt x="0" y="0"/>
                </a:moveTo>
                <a:lnTo>
                  <a:pt x="828553" y="0"/>
                </a:lnTo>
                <a:lnTo>
                  <a:pt x="997814" y="-53967"/>
                </a:lnTo>
                <a:lnTo>
                  <a:pt x="1183647" y="0"/>
                </a:lnTo>
                <a:lnTo>
                  <a:pt x="1420376" y="0"/>
                </a:lnTo>
                <a:lnTo>
                  <a:pt x="1420376" y="84061"/>
                </a:lnTo>
                <a:lnTo>
                  <a:pt x="1420376" y="84061"/>
                </a:lnTo>
                <a:lnTo>
                  <a:pt x="1420376" y="210152"/>
                </a:lnTo>
                <a:lnTo>
                  <a:pt x="1420376" y="504365"/>
                </a:lnTo>
                <a:lnTo>
                  <a:pt x="1183647" y="504365"/>
                </a:lnTo>
                <a:lnTo>
                  <a:pt x="828553" y="504365"/>
                </a:lnTo>
                <a:lnTo>
                  <a:pt x="828553" y="504365"/>
                </a:lnTo>
                <a:lnTo>
                  <a:pt x="0" y="504365"/>
                </a:lnTo>
                <a:lnTo>
                  <a:pt x="0" y="210152"/>
                </a:lnTo>
                <a:lnTo>
                  <a:pt x="0" y="84061"/>
                </a:lnTo>
                <a:lnTo>
                  <a:pt x="0" y="84061"/>
                </a:lnTo>
                <a:lnTo>
                  <a:pt x="0" y="0"/>
                </a:lnTo>
                <a:close/>
              </a:path>
            </a:pathLst>
          </a:custGeom>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dirty="0">
                <a:solidFill>
                  <a:schemeClr val="bg1"/>
                </a:solidFill>
              </a:rPr>
              <a:t>Français Langue étrangère</a:t>
            </a:r>
            <a:endParaRPr lang="fr-FR" sz="1400" kern="1200" dirty="0">
              <a:solidFill>
                <a:schemeClr val="bg1"/>
              </a:solidFill>
            </a:endParaRPr>
          </a:p>
        </p:txBody>
      </p:sp>
      <p:sp>
        <p:nvSpPr>
          <p:cNvPr id="33" name="Forme libre : forme 32">
            <a:extLst>
              <a:ext uri="{FF2B5EF4-FFF2-40B4-BE49-F238E27FC236}">
                <a16:creationId xmlns:a16="http://schemas.microsoft.com/office/drawing/2014/main" id="{374F8610-36BA-405C-8C17-DA0118436234}"/>
              </a:ext>
            </a:extLst>
          </p:cNvPr>
          <p:cNvSpPr/>
          <p:nvPr/>
        </p:nvSpPr>
        <p:spPr>
          <a:xfrm>
            <a:off x="4863149" y="6191258"/>
            <a:ext cx="1217048" cy="310903"/>
          </a:xfrm>
          <a:custGeom>
            <a:avLst/>
            <a:gdLst>
              <a:gd name="connsiteX0" fmla="*/ 0 w 1587095"/>
              <a:gd name="connsiteY0" fmla="*/ 0 h 499311"/>
              <a:gd name="connsiteX1" fmla="*/ 925805 w 1587095"/>
              <a:gd name="connsiteY1" fmla="*/ 0 h 499311"/>
              <a:gd name="connsiteX2" fmla="*/ 1114934 w 1587095"/>
              <a:gd name="connsiteY2" fmla="*/ -53426 h 499311"/>
              <a:gd name="connsiteX3" fmla="*/ 1322579 w 1587095"/>
              <a:gd name="connsiteY3" fmla="*/ 0 h 499311"/>
              <a:gd name="connsiteX4" fmla="*/ 1587095 w 1587095"/>
              <a:gd name="connsiteY4" fmla="*/ 0 h 499311"/>
              <a:gd name="connsiteX5" fmla="*/ 1587095 w 1587095"/>
              <a:gd name="connsiteY5" fmla="*/ 83219 h 499311"/>
              <a:gd name="connsiteX6" fmla="*/ 1587095 w 1587095"/>
              <a:gd name="connsiteY6" fmla="*/ 83219 h 499311"/>
              <a:gd name="connsiteX7" fmla="*/ 1587095 w 1587095"/>
              <a:gd name="connsiteY7" fmla="*/ 208046 h 499311"/>
              <a:gd name="connsiteX8" fmla="*/ 1587095 w 1587095"/>
              <a:gd name="connsiteY8" fmla="*/ 499311 h 499311"/>
              <a:gd name="connsiteX9" fmla="*/ 1322579 w 1587095"/>
              <a:gd name="connsiteY9" fmla="*/ 499311 h 499311"/>
              <a:gd name="connsiteX10" fmla="*/ 925805 w 1587095"/>
              <a:gd name="connsiteY10" fmla="*/ 499311 h 499311"/>
              <a:gd name="connsiteX11" fmla="*/ 925805 w 1587095"/>
              <a:gd name="connsiteY11" fmla="*/ 499311 h 499311"/>
              <a:gd name="connsiteX12" fmla="*/ 0 w 1587095"/>
              <a:gd name="connsiteY12" fmla="*/ 499311 h 499311"/>
              <a:gd name="connsiteX13" fmla="*/ 0 w 1587095"/>
              <a:gd name="connsiteY13" fmla="*/ 208046 h 499311"/>
              <a:gd name="connsiteX14" fmla="*/ 0 w 1587095"/>
              <a:gd name="connsiteY14" fmla="*/ 83219 h 499311"/>
              <a:gd name="connsiteX15" fmla="*/ 0 w 1587095"/>
              <a:gd name="connsiteY15" fmla="*/ 83219 h 499311"/>
              <a:gd name="connsiteX16" fmla="*/ 0 w 1587095"/>
              <a:gd name="connsiteY16" fmla="*/ 0 h 49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7095" h="499311">
                <a:moveTo>
                  <a:pt x="0" y="0"/>
                </a:moveTo>
                <a:lnTo>
                  <a:pt x="925805" y="0"/>
                </a:lnTo>
                <a:lnTo>
                  <a:pt x="1114934" y="-53426"/>
                </a:lnTo>
                <a:lnTo>
                  <a:pt x="1322579" y="0"/>
                </a:lnTo>
                <a:lnTo>
                  <a:pt x="1587095" y="0"/>
                </a:lnTo>
                <a:lnTo>
                  <a:pt x="1587095" y="83219"/>
                </a:lnTo>
                <a:lnTo>
                  <a:pt x="1587095" y="83219"/>
                </a:lnTo>
                <a:lnTo>
                  <a:pt x="1587095" y="208046"/>
                </a:lnTo>
                <a:lnTo>
                  <a:pt x="1587095" y="499311"/>
                </a:lnTo>
                <a:lnTo>
                  <a:pt x="1322579" y="499311"/>
                </a:lnTo>
                <a:lnTo>
                  <a:pt x="925805" y="499311"/>
                </a:lnTo>
                <a:lnTo>
                  <a:pt x="925805" y="499311"/>
                </a:lnTo>
                <a:lnTo>
                  <a:pt x="0" y="499311"/>
                </a:lnTo>
                <a:lnTo>
                  <a:pt x="0" y="208046"/>
                </a:lnTo>
                <a:lnTo>
                  <a:pt x="0" y="83219"/>
                </a:lnTo>
                <a:lnTo>
                  <a:pt x="0" y="83219"/>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kern="1200" dirty="0">
                <a:solidFill>
                  <a:schemeClr val="bg1"/>
                </a:solidFill>
              </a:rPr>
              <a:t>Allemand</a:t>
            </a:r>
          </a:p>
        </p:txBody>
      </p:sp>
    </p:spTree>
    <p:custDataLst>
      <p:tags r:id="rId1"/>
    </p:custDataLst>
    <p:extLst>
      <p:ext uri="{BB962C8B-B14F-4D97-AF65-F5344CB8AC3E}">
        <p14:creationId xmlns:p14="http://schemas.microsoft.com/office/powerpoint/2010/main" val="4119310385"/>
      </p:ext>
    </p:extLst>
  </p:cSld>
  <p:clrMapOvr>
    <a:masterClrMapping/>
  </p:clrMapOvr>
  <mc:AlternateContent xmlns:mc="http://schemas.openxmlformats.org/markup-compatibility/2006" xmlns:p14="http://schemas.microsoft.com/office/powerpoint/2010/main">
    <mc:Choice Requires="p14">
      <p:transition spd="slow" p14:dur="4000" advTm="12000">
        <p14:prism isContent="1"/>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100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3)">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4)">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Nos Adhérents</a:t>
            </a:r>
          </a:p>
        </p:txBody>
      </p:sp>
      <p:sp>
        <p:nvSpPr>
          <p:cNvPr id="3" name="Espace réservé du contenu 2"/>
          <p:cNvSpPr>
            <a:spLocks noGrp="1"/>
          </p:cNvSpPr>
          <p:nvPr>
            <p:ph sz="half" idx="1"/>
          </p:nvPr>
        </p:nvSpPr>
        <p:spPr>
          <a:xfrm>
            <a:off x="6560598" y="3036995"/>
            <a:ext cx="3932808" cy="2266328"/>
          </a:xfrm>
        </p:spPr>
        <p:txBody>
          <a:bodyPr>
            <a:normAutofit/>
          </a:bodyPr>
          <a:lstStyle/>
          <a:p>
            <a:pPr marL="0" indent="0">
              <a:buNone/>
            </a:pPr>
            <a:endParaRPr lang="fr-FR" sz="2000" dirty="0">
              <a:solidFill>
                <a:schemeClr val="bg1"/>
              </a:solidFill>
            </a:endParaRPr>
          </a:p>
          <a:p>
            <a:pPr marL="0" indent="0">
              <a:buNone/>
            </a:pPr>
            <a:r>
              <a:rPr lang="fr-FR" dirty="0">
                <a:solidFill>
                  <a:schemeClr val="bg1"/>
                </a:solidFill>
              </a:rPr>
              <a:t>Les participants à nos clubs linguistiques sont :</a:t>
            </a:r>
          </a:p>
          <a:p>
            <a:pPr>
              <a:buFont typeface="Wingdings" panose="05000000000000000000" pitchFamily="2" charset="2"/>
              <a:buChar char=""/>
            </a:pPr>
            <a:r>
              <a:rPr lang="fr-FR" dirty="0">
                <a:solidFill>
                  <a:schemeClr val="bg1"/>
                </a:solidFill>
                <a:sym typeface="Wingdings" panose="05000000000000000000" pitchFamily="2" charset="2"/>
              </a:rPr>
              <a:t>Des jeunes</a:t>
            </a:r>
          </a:p>
          <a:p>
            <a:pPr>
              <a:buFont typeface="Wingdings" panose="05000000000000000000" pitchFamily="2" charset="2"/>
              <a:buChar char=""/>
            </a:pPr>
            <a:r>
              <a:rPr lang="fr-FR" dirty="0">
                <a:solidFill>
                  <a:schemeClr val="bg1"/>
                </a:solidFill>
                <a:sym typeface="Wingdings" panose="05000000000000000000" pitchFamily="2" charset="2"/>
              </a:rPr>
              <a:t>Des adultes</a:t>
            </a:r>
          </a:p>
          <a:p>
            <a:pPr>
              <a:buFont typeface="Wingdings" panose="05000000000000000000" pitchFamily="2" charset="2"/>
              <a:buChar char=""/>
            </a:pPr>
            <a:endParaRPr lang="fr-FR" sz="800" dirty="0">
              <a:solidFill>
                <a:schemeClr val="bg1"/>
              </a:solidFill>
              <a:sym typeface="Wingdings" panose="05000000000000000000" pitchFamily="2" charset="2"/>
            </a:endParaRPr>
          </a:p>
        </p:txBody>
      </p:sp>
      <p:grpSp>
        <p:nvGrpSpPr>
          <p:cNvPr id="12" name="Group 2">
            <a:extLst>
              <a:ext uri="{FF2B5EF4-FFF2-40B4-BE49-F238E27FC236}">
                <a16:creationId xmlns:a16="http://schemas.microsoft.com/office/drawing/2014/main" id="{77BC4CB6-7136-4331-9EE5-9ED512EAD2C6}"/>
              </a:ext>
            </a:extLst>
          </p:cNvPr>
          <p:cNvGrpSpPr>
            <a:grpSpLocks/>
          </p:cNvGrpSpPr>
          <p:nvPr/>
        </p:nvGrpSpPr>
        <p:grpSpPr bwMode="auto">
          <a:xfrm>
            <a:off x="10836769" y="708431"/>
            <a:ext cx="1218119" cy="1170532"/>
            <a:chOff x="107526028" y="105732150"/>
            <a:chExt cx="1486922" cy="1378009"/>
          </a:xfrm>
        </p:grpSpPr>
        <p:sp>
          <p:nvSpPr>
            <p:cNvPr id="14" name="AutoShape 3">
              <a:extLst>
                <a:ext uri="{FF2B5EF4-FFF2-40B4-BE49-F238E27FC236}">
                  <a16:creationId xmlns:a16="http://schemas.microsoft.com/office/drawing/2014/main" id="{C26115F0-986C-4ADB-8F5D-B64FF5263079}"/>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AutoShape 4">
              <a:extLst>
                <a:ext uri="{FF2B5EF4-FFF2-40B4-BE49-F238E27FC236}">
                  <a16:creationId xmlns:a16="http://schemas.microsoft.com/office/drawing/2014/main" id="{FE673F78-7D28-486D-87DB-C473023E9E99}"/>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WordArt 5">
              <a:extLst>
                <a:ext uri="{FF2B5EF4-FFF2-40B4-BE49-F238E27FC236}">
                  <a16:creationId xmlns:a16="http://schemas.microsoft.com/office/drawing/2014/main" id="{DBE9358B-13A6-44E9-8E1F-FECA8CA2882A}"/>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7" name="WordArt 6">
              <a:extLst>
                <a:ext uri="{FF2B5EF4-FFF2-40B4-BE49-F238E27FC236}">
                  <a16:creationId xmlns:a16="http://schemas.microsoft.com/office/drawing/2014/main" id="{7CAB4F80-9087-4D90-AB05-42DE233209D6}"/>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4" name="Image 3">
            <a:extLst>
              <a:ext uri="{FF2B5EF4-FFF2-40B4-BE49-F238E27FC236}">
                <a16:creationId xmlns:a16="http://schemas.microsoft.com/office/drawing/2014/main" id="{66A95BF4-3F95-4D8F-B524-C2EC2F5B80CD}"/>
              </a:ext>
            </a:extLst>
          </p:cNvPr>
          <p:cNvPicPr>
            <a:picLocks noChangeAspect="1"/>
          </p:cNvPicPr>
          <p:nvPr/>
        </p:nvPicPr>
        <p:blipFill>
          <a:blip r:embed="rId3"/>
          <a:stretch>
            <a:fillRect/>
          </a:stretch>
        </p:blipFill>
        <p:spPr>
          <a:xfrm>
            <a:off x="850412" y="2824473"/>
            <a:ext cx="5245588" cy="3280299"/>
          </a:xfrm>
          <a:prstGeom prst="round2DiagRect">
            <a:avLst>
              <a:gd name="adj1" fmla="val 16667"/>
              <a:gd name="adj2" fmla="val 0"/>
            </a:avLst>
          </a:prstGeom>
          <a:ln w="38100" cap="sq">
            <a:solidFill>
              <a:schemeClr val="accent4">
                <a:lumMod val="75000"/>
              </a:schemeClr>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201122940"/>
      </p:ext>
    </p:extLst>
  </p:cSld>
  <p:clrMapOvr>
    <a:masterClrMapping/>
  </p:clrMapOvr>
  <mc:AlternateContent xmlns:mc="http://schemas.openxmlformats.org/markup-compatibility/2006" xmlns:p14="http://schemas.microsoft.com/office/powerpoint/2010/main">
    <mc:Choice Requires="p14">
      <p:transition spd="slow" p14:dur="3000" advTm="7000">
        <p14:glitter pattern="hexagon"/>
      </p:transition>
    </mc:Choice>
    <mc:Fallback xmlns="">
      <p:transition spd="slow"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882BAC-30C3-4D0A-B0A3-D59F167941BA}"/>
              </a:ext>
            </a:extLst>
          </p:cNvPr>
          <p:cNvSpPr>
            <a:spLocks noGrp="1"/>
          </p:cNvSpPr>
          <p:nvPr>
            <p:ph type="title"/>
          </p:nvPr>
        </p:nvSpPr>
        <p:spPr/>
        <p:txBody>
          <a:bodyPr>
            <a:normAutofit fontScale="90000"/>
          </a:bodyPr>
          <a:lstStyle/>
          <a:p>
            <a:br>
              <a:rPr lang="fr-FR" dirty="0"/>
            </a:br>
            <a:r>
              <a:rPr lang="fr-FR" dirty="0"/>
              <a:t>Adhérer Au Club</a:t>
            </a:r>
            <a:br>
              <a:rPr lang="fr-FR" dirty="0"/>
            </a:br>
            <a:endParaRPr lang="fr-FR" dirty="0"/>
          </a:p>
        </p:txBody>
      </p:sp>
      <p:sp>
        <p:nvSpPr>
          <p:cNvPr id="3" name="ZoneTexte 2">
            <a:extLst>
              <a:ext uri="{FF2B5EF4-FFF2-40B4-BE49-F238E27FC236}">
                <a16:creationId xmlns:a16="http://schemas.microsoft.com/office/drawing/2014/main" id="{E6933978-9044-478E-B51E-B263EF370AE9}"/>
              </a:ext>
            </a:extLst>
          </p:cNvPr>
          <p:cNvSpPr txBox="1"/>
          <p:nvPr/>
        </p:nvSpPr>
        <p:spPr>
          <a:xfrm>
            <a:off x="1624614" y="3184825"/>
            <a:ext cx="4536489" cy="2895664"/>
          </a:xfrm>
          <a:prstGeom prst="rect">
            <a:avLst/>
          </a:prstGeom>
          <a:noFill/>
        </p:spPr>
        <p:txBody>
          <a:bodyPr wrap="square" rtlCol="0">
            <a:spAutoFit/>
          </a:bodyPr>
          <a:lstStyle/>
          <a:p>
            <a:pPr algn="just">
              <a:lnSpc>
                <a:spcPct val="114000"/>
              </a:lnSpc>
            </a:pPr>
            <a:r>
              <a:rPr lang="fr-FR" b="1" dirty="0">
                <a:solidFill>
                  <a:schemeClr val="bg1"/>
                </a:solidFill>
              </a:rPr>
              <a:t>Cotisation</a:t>
            </a:r>
            <a:r>
              <a:rPr lang="fr-FR" dirty="0">
                <a:solidFill>
                  <a:schemeClr val="bg1"/>
                </a:solidFill>
              </a:rPr>
              <a:t> : Elle est destinée à assurer </a:t>
            </a:r>
          </a:p>
          <a:p>
            <a:pPr algn="just">
              <a:lnSpc>
                <a:spcPct val="114000"/>
              </a:lnSpc>
            </a:pPr>
            <a:r>
              <a:rPr lang="fr-FR" dirty="0">
                <a:solidFill>
                  <a:schemeClr val="bg1"/>
                </a:solidFill>
              </a:rPr>
              <a:t>le bon fonctionnement de l’association </a:t>
            </a:r>
          </a:p>
          <a:p>
            <a:pPr algn="just">
              <a:lnSpc>
                <a:spcPct val="114000"/>
              </a:lnSpc>
            </a:pPr>
            <a:r>
              <a:rPr lang="fr-FR" dirty="0">
                <a:solidFill>
                  <a:schemeClr val="bg1"/>
                </a:solidFill>
              </a:rPr>
              <a:t>et à être couvert par notre assurance. </a:t>
            </a:r>
          </a:p>
          <a:p>
            <a:pPr algn="just">
              <a:lnSpc>
                <a:spcPct val="114000"/>
              </a:lnSpc>
            </a:pPr>
            <a:r>
              <a:rPr lang="fr-FR" dirty="0">
                <a:solidFill>
                  <a:schemeClr val="bg1"/>
                </a:solidFill>
              </a:rPr>
              <a:t>Après 2 séances d’essai, si vous souhaitez </a:t>
            </a:r>
          </a:p>
          <a:p>
            <a:pPr algn="just">
              <a:lnSpc>
                <a:spcPct val="114000"/>
              </a:lnSpc>
            </a:pPr>
            <a:r>
              <a:rPr lang="fr-FR" dirty="0">
                <a:solidFill>
                  <a:schemeClr val="bg1"/>
                </a:solidFill>
              </a:rPr>
              <a:t>participer à toutes les activités du Club, </a:t>
            </a:r>
          </a:p>
          <a:p>
            <a:pPr algn="just">
              <a:lnSpc>
                <a:spcPct val="114000"/>
              </a:lnSpc>
            </a:pPr>
            <a:r>
              <a:rPr lang="fr-FR" dirty="0">
                <a:solidFill>
                  <a:schemeClr val="bg1"/>
                </a:solidFill>
              </a:rPr>
              <a:t>vous êtes invités à adhérer à l’association </a:t>
            </a:r>
          </a:p>
          <a:p>
            <a:pPr algn="just">
              <a:lnSpc>
                <a:spcPct val="114000"/>
              </a:lnSpc>
            </a:pPr>
            <a:r>
              <a:rPr lang="fr-FR" dirty="0">
                <a:solidFill>
                  <a:schemeClr val="bg1"/>
                </a:solidFill>
              </a:rPr>
              <a:t>dont le montant s’élève à </a:t>
            </a:r>
            <a:r>
              <a:rPr lang="fr-FR" b="1" dirty="0">
                <a:solidFill>
                  <a:schemeClr val="bg1"/>
                </a:solidFill>
              </a:rPr>
              <a:t>15 euros </a:t>
            </a:r>
          </a:p>
          <a:p>
            <a:pPr algn="just">
              <a:lnSpc>
                <a:spcPct val="114000"/>
              </a:lnSpc>
            </a:pPr>
            <a:r>
              <a:rPr lang="fr-FR" dirty="0">
                <a:solidFill>
                  <a:schemeClr val="bg1"/>
                </a:solidFill>
              </a:rPr>
              <a:t>pour </a:t>
            </a:r>
            <a:r>
              <a:rPr lang="fr-FR" b="1" dirty="0">
                <a:solidFill>
                  <a:schemeClr val="bg1"/>
                </a:solidFill>
              </a:rPr>
              <a:t>l’année 2025-2026</a:t>
            </a:r>
            <a:r>
              <a:rPr lang="fr-FR" dirty="0">
                <a:solidFill>
                  <a:schemeClr val="bg1"/>
                </a:solidFill>
              </a:rPr>
              <a:t>. </a:t>
            </a:r>
          </a:p>
          <a:p>
            <a:pPr algn="just"/>
            <a:r>
              <a:rPr lang="fr-FR" dirty="0"/>
              <a:t> </a:t>
            </a:r>
          </a:p>
        </p:txBody>
      </p:sp>
      <p:grpSp>
        <p:nvGrpSpPr>
          <p:cNvPr id="20" name="Group 2">
            <a:extLst>
              <a:ext uri="{FF2B5EF4-FFF2-40B4-BE49-F238E27FC236}">
                <a16:creationId xmlns:a16="http://schemas.microsoft.com/office/drawing/2014/main" id="{CBFFFA21-47EC-409F-8231-7BFA30CB21A1}"/>
              </a:ext>
            </a:extLst>
          </p:cNvPr>
          <p:cNvGrpSpPr>
            <a:grpSpLocks/>
          </p:cNvGrpSpPr>
          <p:nvPr/>
        </p:nvGrpSpPr>
        <p:grpSpPr bwMode="auto">
          <a:xfrm>
            <a:off x="10822915" y="708431"/>
            <a:ext cx="1218119" cy="1170532"/>
            <a:chOff x="107526028" y="105732150"/>
            <a:chExt cx="1486922" cy="1378009"/>
          </a:xfrm>
        </p:grpSpPr>
        <p:sp>
          <p:nvSpPr>
            <p:cNvPr id="21" name="AutoShape 3">
              <a:extLst>
                <a:ext uri="{FF2B5EF4-FFF2-40B4-BE49-F238E27FC236}">
                  <a16:creationId xmlns:a16="http://schemas.microsoft.com/office/drawing/2014/main" id="{A0C5D491-1172-4B3F-A596-51BF60130786}"/>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2" name="AutoShape 4">
              <a:extLst>
                <a:ext uri="{FF2B5EF4-FFF2-40B4-BE49-F238E27FC236}">
                  <a16:creationId xmlns:a16="http://schemas.microsoft.com/office/drawing/2014/main" id="{49156ABD-EDBB-4CAD-984B-D5CBDCBA2C8E}"/>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3" name="WordArt 5">
              <a:extLst>
                <a:ext uri="{FF2B5EF4-FFF2-40B4-BE49-F238E27FC236}">
                  <a16:creationId xmlns:a16="http://schemas.microsoft.com/office/drawing/2014/main" id="{12A960B8-971A-46F2-9D00-C900F696357C}"/>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4" name="WordArt 6">
              <a:extLst>
                <a:ext uri="{FF2B5EF4-FFF2-40B4-BE49-F238E27FC236}">
                  <a16:creationId xmlns:a16="http://schemas.microsoft.com/office/drawing/2014/main" id="{FEFEC779-B506-4ACA-B88E-8921E601CDCA}"/>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5" name="Image 4">
            <a:extLst>
              <a:ext uri="{FF2B5EF4-FFF2-40B4-BE49-F238E27FC236}">
                <a16:creationId xmlns:a16="http://schemas.microsoft.com/office/drawing/2014/main" id="{8BF1F8A2-FC23-497A-B354-00532E6B9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329" y="2451322"/>
            <a:ext cx="2904613" cy="4144786"/>
          </a:xfrm>
          <a:prstGeom prst="rect">
            <a:avLst/>
          </a:prstGeom>
        </p:spPr>
      </p:pic>
    </p:spTree>
    <p:custDataLst>
      <p:tags r:id="rId1"/>
    </p:custDataLst>
    <p:extLst>
      <p:ext uri="{BB962C8B-B14F-4D97-AF65-F5344CB8AC3E}">
        <p14:creationId xmlns:p14="http://schemas.microsoft.com/office/powerpoint/2010/main" val="1149470829"/>
      </p:ext>
    </p:extLst>
  </p:cSld>
  <p:clrMapOvr>
    <a:masterClrMapping/>
  </p:clrMapOvr>
  <mc:AlternateContent xmlns:mc="http://schemas.openxmlformats.org/markup-compatibility/2006" xmlns:p14="http://schemas.microsoft.com/office/powerpoint/2010/main">
    <mc:Choice Requires="p14">
      <p:transition spd="slow" p14:dur="2000" advTm="12000">
        <p14:prism isInverted="1"/>
      </p:transition>
    </mc:Choice>
    <mc:Fallback xmlns="">
      <p:transition spd="slow" advTm="1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Dans La Convivialité</a:t>
            </a:r>
          </a:p>
        </p:txBody>
      </p:sp>
      <p:sp>
        <p:nvSpPr>
          <p:cNvPr id="3" name="Espace réservé du contenu 2"/>
          <p:cNvSpPr>
            <a:spLocks noGrp="1"/>
          </p:cNvSpPr>
          <p:nvPr>
            <p:ph sz="half" idx="1"/>
          </p:nvPr>
        </p:nvSpPr>
        <p:spPr>
          <a:xfrm>
            <a:off x="389617" y="5607574"/>
            <a:ext cx="4759780" cy="986151"/>
          </a:xfrm>
        </p:spPr>
        <p:txBody>
          <a:bodyPr>
            <a:normAutofit/>
          </a:bodyPr>
          <a:lstStyle/>
          <a:p>
            <a:pPr algn="ctr"/>
            <a:r>
              <a:rPr lang="fr-FR" dirty="0">
                <a:solidFill>
                  <a:schemeClr val="bg1"/>
                </a:solidFill>
              </a:rPr>
              <a:t>Venez échanger et converser autour d’un repas participatif</a:t>
            </a:r>
          </a:p>
          <a:p>
            <a:endParaRPr lang="fr-FR" dirty="0">
              <a:solidFill>
                <a:schemeClr val="bg1"/>
              </a:solidFill>
            </a:endParaRPr>
          </a:p>
        </p:txBody>
      </p:sp>
      <p:sp>
        <p:nvSpPr>
          <p:cNvPr id="4" name="Espace réservé du contenu 3"/>
          <p:cNvSpPr>
            <a:spLocks noGrp="1"/>
          </p:cNvSpPr>
          <p:nvPr>
            <p:ph sz="half" idx="2"/>
          </p:nvPr>
        </p:nvSpPr>
        <p:spPr>
          <a:xfrm>
            <a:off x="5964961" y="5607573"/>
            <a:ext cx="4452973" cy="986151"/>
          </a:xfrm>
        </p:spPr>
        <p:txBody>
          <a:bodyPr/>
          <a:lstStyle/>
          <a:p>
            <a:pPr algn="ctr"/>
            <a:r>
              <a:rPr lang="fr-FR" dirty="0">
                <a:solidFill>
                  <a:schemeClr val="bg1"/>
                </a:solidFill>
              </a:rPr>
              <a:t>Nous proposons aussi toute une littérature étrangère</a:t>
            </a:r>
          </a:p>
        </p:txBody>
      </p:sp>
      <p:cxnSp>
        <p:nvCxnSpPr>
          <p:cNvPr id="1026" name="AutoShape 2"/>
          <p:cNvCxnSpPr>
            <a:cxnSpLocks noChangeShapeType="1"/>
          </p:cNvCxnSpPr>
          <p:nvPr/>
        </p:nvCxnSpPr>
        <p:spPr bwMode="auto">
          <a:xfrm>
            <a:off x="108300838" y="108188125"/>
            <a:ext cx="927100" cy="0"/>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27" name="AutoShape 3"/>
          <p:cNvCxnSpPr>
            <a:cxnSpLocks noChangeShapeType="1"/>
          </p:cNvCxnSpPr>
          <p:nvPr/>
        </p:nvCxnSpPr>
        <p:spPr bwMode="auto">
          <a:xfrm>
            <a:off x="108453238" y="108340525"/>
            <a:ext cx="927100" cy="0"/>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8" name="Image 17">
            <a:extLst>
              <a:ext uri="{FF2B5EF4-FFF2-40B4-BE49-F238E27FC236}">
                <a16:creationId xmlns:a16="http://schemas.microsoft.com/office/drawing/2014/main" id="{C03A1B07-984B-4743-B25A-A787236EC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699" y="2541925"/>
            <a:ext cx="4429235" cy="2622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5" name="Group 2">
            <a:extLst>
              <a:ext uri="{FF2B5EF4-FFF2-40B4-BE49-F238E27FC236}">
                <a16:creationId xmlns:a16="http://schemas.microsoft.com/office/drawing/2014/main" id="{D1ADFB35-4105-4D3D-AF08-3CD96CCF3F01}"/>
              </a:ext>
            </a:extLst>
          </p:cNvPr>
          <p:cNvGrpSpPr>
            <a:grpSpLocks/>
          </p:cNvGrpSpPr>
          <p:nvPr/>
        </p:nvGrpSpPr>
        <p:grpSpPr bwMode="auto">
          <a:xfrm>
            <a:off x="10836769" y="708431"/>
            <a:ext cx="1218119" cy="1170532"/>
            <a:chOff x="107526028" y="105732150"/>
            <a:chExt cx="1486922" cy="1378009"/>
          </a:xfrm>
        </p:grpSpPr>
        <p:sp>
          <p:nvSpPr>
            <p:cNvPr id="26" name="AutoShape 3">
              <a:extLst>
                <a:ext uri="{FF2B5EF4-FFF2-40B4-BE49-F238E27FC236}">
                  <a16:creationId xmlns:a16="http://schemas.microsoft.com/office/drawing/2014/main" id="{C6EEAEED-E352-43D4-8B41-5A04649A8796}"/>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7" name="AutoShape 4">
              <a:extLst>
                <a:ext uri="{FF2B5EF4-FFF2-40B4-BE49-F238E27FC236}">
                  <a16:creationId xmlns:a16="http://schemas.microsoft.com/office/drawing/2014/main" id="{3BD2B59C-2160-4114-B9C4-8658F13D5675}"/>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WordArt 5">
              <a:extLst>
                <a:ext uri="{FF2B5EF4-FFF2-40B4-BE49-F238E27FC236}">
                  <a16:creationId xmlns:a16="http://schemas.microsoft.com/office/drawing/2014/main" id="{6E8B2C22-E098-49BE-9866-D5B96CEDAAF0}"/>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9" name="WordArt 6">
              <a:extLst>
                <a:ext uri="{FF2B5EF4-FFF2-40B4-BE49-F238E27FC236}">
                  <a16:creationId xmlns:a16="http://schemas.microsoft.com/office/drawing/2014/main" id="{58DD1BA3-6931-4B4D-9A97-4E2BBDDB569F}"/>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6" name="Image 5">
            <a:extLst>
              <a:ext uri="{FF2B5EF4-FFF2-40B4-BE49-F238E27FC236}">
                <a16:creationId xmlns:a16="http://schemas.microsoft.com/office/drawing/2014/main" id="{0BA99557-5EF0-4032-813F-E55B99EA4780}"/>
              </a:ext>
            </a:extLst>
          </p:cNvPr>
          <p:cNvPicPr>
            <a:picLocks noChangeAspect="1"/>
          </p:cNvPicPr>
          <p:nvPr/>
        </p:nvPicPr>
        <p:blipFill>
          <a:blip r:embed="rId4"/>
          <a:stretch>
            <a:fillRect/>
          </a:stretch>
        </p:blipFill>
        <p:spPr>
          <a:xfrm>
            <a:off x="1148941" y="2357414"/>
            <a:ext cx="3517084" cy="2991825"/>
          </a:xfrm>
          <a:prstGeom prst="round2DiagRect">
            <a:avLst>
              <a:gd name="adj1" fmla="val 16667"/>
              <a:gd name="adj2" fmla="val 0"/>
            </a:avLst>
          </a:prstGeom>
          <a:ln w="38100" cap="sq">
            <a:solidFill>
              <a:schemeClr val="accent1">
                <a:lumMod val="50000"/>
              </a:schemeClr>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505638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9360">
        <p15:prstTrans prst="prestige"/>
      </p:transition>
    </mc:Choice>
    <mc:Fallback xmlns="">
      <p:transition spd="slow" advTm="93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B56E0-35E0-48D5-A9D5-C0DA9C43DD2A}"/>
              </a:ext>
            </a:extLst>
          </p:cNvPr>
          <p:cNvSpPr>
            <a:spLocks noGrp="1"/>
          </p:cNvSpPr>
          <p:nvPr>
            <p:ph type="title"/>
          </p:nvPr>
        </p:nvSpPr>
        <p:spPr/>
        <p:txBody>
          <a:bodyPr/>
          <a:lstStyle/>
          <a:p>
            <a:r>
              <a:rPr lang="fr-FR" dirty="0"/>
              <a:t>Notre Club Organise</a:t>
            </a:r>
          </a:p>
        </p:txBody>
      </p:sp>
      <p:grpSp>
        <p:nvGrpSpPr>
          <p:cNvPr id="14" name="Group 2">
            <a:extLst>
              <a:ext uri="{FF2B5EF4-FFF2-40B4-BE49-F238E27FC236}">
                <a16:creationId xmlns:a16="http://schemas.microsoft.com/office/drawing/2014/main" id="{869EF569-618E-43EE-94DB-06816A3734C2}"/>
              </a:ext>
            </a:extLst>
          </p:cNvPr>
          <p:cNvGrpSpPr>
            <a:grpSpLocks/>
          </p:cNvGrpSpPr>
          <p:nvPr/>
        </p:nvGrpSpPr>
        <p:grpSpPr bwMode="auto">
          <a:xfrm>
            <a:off x="10836769" y="708431"/>
            <a:ext cx="1218119" cy="1170532"/>
            <a:chOff x="107526028" y="105732150"/>
            <a:chExt cx="1486922" cy="1378009"/>
          </a:xfrm>
        </p:grpSpPr>
        <p:sp>
          <p:nvSpPr>
            <p:cNvPr id="15" name="AutoShape 3">
              <a:extLst>
                <a:ext uri="{FF2B5EF4-FFF2-40B4-BE49-F238E27FC236}">
                  <a16:creationId xmlns:a16="http://schemas.microsoft.com/office/drawing/2014/main" id="{5D0F3C81-FB79-454E-AA88-38CB7FA286E7}"/>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AutoShape 4">
              <a:extLst>
                <a:ext uri="{FF2B5EF4-FFF2-40B4-BE49-F238E27FC236}">
                  <a16:creationId xmlns:a16="http://schemas.microsoft.com/office/drawing/2014/main" id="{175116D7-1611-4C60-B02B-DE1B443EF3D7}"/>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WordArt 5">
              <a:extLst>
                <a:ext uri="{FF2B5EF4-FFF2-40B4-BE49-F238E27FC236}">
                  <a16:creationId xmlns:a16="http://schemas.microsoft.com/office/drawing/2014/main" id="{0F548DE8-276F-417E-9DC6-17E583EFC1BD}"/>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8" name="WordArt 6">
              <a:extLst>
                <a:ext uri="{FF2B5EF4-FFF2-40B4-BE49-F238E27FC236}">
                  <a16:creationId xmlns:a16="http://schemas.microsoft.com/office/drawing/2014/main" id="{A9D5151E-D0C9-408C-9A2D-8E854555A50A}"/>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
        <p:nvSpPr>
          <p:cNvPr id="5" name="ZoneTexte 4">
            <a:extLst>
              <a:ext uri="{FF2B5EF4-FFF2-40B4-BE49-F238E27FC236}">
                <a16:creationId xmlns:a16="http://schemas.microsoft.com/office/drawing/2014/main" id="{9972ED60-8647-4792-8BD6-0489DFF2E29E}"/>
              </a:ext>
            </a:extLst>
          </p:cNvPr>
          <p:cNvSpPr txBox="1"/>
          <p:nvPr/>
        </p:nvSpPr>
        <p:spPr>
          <a:xfrm>
            <a:off x="4330725" y="2141202"/>
            <a:ext cx="3284505" cy="584775"/>
          </a:xfrm>
          <a:prstGeom prst="rect">
            <a:avLst/>
          </a:prstGeom>
          <a:noFill/>
        </p:spPr>
        <p:txBody>
          <a:bodyPr wrap="square" rtlCol="0">
            <a:spAutoFit/>
          </a:bodyPr>
          <a:lstStyle/>
          <a:p>
            <a:r>
              <a:rPr lang="fr-FR" sz="3200" dirty="0">
                <a:solidFill>
                  <a:schemeClr val="bg1"/>
                </a:solidFill>
              </a:rPr>
              <a:t>Des conférences</a:t>
            </a:r>
          </a:p>
        </p:txBody>
      </p:sp>
      <p:sp>
        <p:nvSpPr>
          <p:cNvPr id="23" name="Rectangle : avec coins rognés en haut 22">
            <a:extLst>
              <a:ext uri="{FF2B5EF4-FFF2-40B4-BE49-F238E27FC236}">
                <a16:creationId xmlns:a16="http://schemas.microsoft.com/office/drawing/2014/main" id="{1F139AAA-70D2-4FB9-940F-06F8180FE3E4}"/>
              </a:ext>
            </a:extLst>
          </p:cNvPr>
          <p:cNvSpPr/>
          <p:nvPr/>
        </p:nvSpPr>
        <p:spPr>
          <a:xfrm>
            <a:off x="8373804" y="5875463"/>
            <a:ext cx="2178658" cy="70714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fr-FR" dirty="0"/>
              <a:t>Bernard CORBEL </a:t>
            </a:r>
            <a:r>
              <a:rPr lang="fr-FR" dirty="0">
                <a:solidFill>
                  <a:srgbClr val="0070C0"/>
                </a:solidFill>
              </a:rPr>
              <a:t>« L’eau à Angkor »</a:t>
            </a:r>
          </a:p>
        </p:txBody>
      </p:sp>
      <p:pic>
        <p:nvPicPr>
          <p:cNvPr id="24" name="Image 23">
            <a:extLst>
              <a:ext uri="{FF2B5EF4-FFF2-40B4-BE49-F238E27FC236}">
                <a16:creationId xmlns:a16="http://schemas.microsoft.com/office/drawing/2014/main" id="{591DEA57-9666-43E8-83F5-FA93B0FCC63C}"/>
              </a:ext>
            </a:extLst>
          </p:cNvPr>
          <p:cNvPicPr>
            <a:picLocks noChangeAspect="1"/>
          </p:cNvPicPr>
          <p:nvPr/>
        </p:nvPicPr>
        <p:blipFill>
          <a:blip r:embed="rId3"/>
          <a:stretch>
            <a:fillRect/>
          </a:stretch>
        </p:blipFill>
        <p:spPr>
          <a:xfrm>
            <a:off x="4502899" y="3733164"/>
            <a:ext cx="2706136" cy="2595554"/>
          </a:xfrm>
          <a:prstGeom prst="rect">
            <a:avLst/>
          </a:prstGeom>
          <a:ln w="19050">
            <a:solidFill>
              <a:schemeClr val="tx1"/>
            </a:solidFill>
          </a:ln>
        </p:spPr>
      </p:pic>
      <p:sp>
        <p:nvSpPr>
          <p:cNvPr id="26" name="Rectangle : avec coins arrondis en diagonale 25">
            <a:extLst>
              <a:ext uri="{FF2B5EF4-FFF2-40B4-BE49-F238E27FC236}">
                <a16:creationId xmlns:a16="http://schemas.microsoft.com/office/drawing/2014/main" id="{28D7E3A6-C3E3-489A-BCDA-4BEA94B2DBFA}"/>
              </a:ext>
            </a:extLst>
          </p:cNvPr>
          <p:cNvSpPr/>
          <p:nvPr/>
        </p:nvSpPr>
        <p:spPr>
          <a:xfrm>
            <a:off x="4330725" y="2880570"/>
            <a:ext cx="3050485" cy="69800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Michel POULIN</a:t>
            </a:r>
          </a:p>
          <a:p>
            <a:pPr algn="ctr"/>
            <a:r>
              <a:rPr lang="fr-FR" dirty="0">
                <a:solidFill>
                  <a:srgbClr val="0070C0"/>
                </a:solidFill>
              </a:rPr>
              <a:t>« Météorologie et climat »</a:t>
            </a:r>
          </a:p>
        </p:txBody>
      </p:sp>
      <p:sp>
        <p:nvSpPr>
          <p:cNvPr id="30" name="Organigramme : Document 29">
            <a:extLst>
              <a:ext uri="{FF2B5EF4-FFF2-40B4-BE49-F238E27FC236}">
                <a16:creationId xmlns:a16="http://schemas.microsoft.com/office/drawing/2014/main" id="{D90EF576-807F-4C25-B382-311FD0A16C13}"/>
              </a:ext>
            </a:extLst>
          </p:cNvPr>
          <p:cNvSpPr/>
          <p:nvPr/>
        </p:nvSpPr>
        <p:spPr>
          <a:xfrm>
            <a:off x="456321" y="5694495"/>
            <a:ext cx="3329127" cy="88810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Peter STRUTT</a:t>
            </a:r>
          </a:p>
          <a:p>
            <a:pPr algn="ctr"/>
            <a:r>
              <a:rPr lang="fr-FR" dirty="0">
                <a:solidFill>
                  <a:srgbClr val="0070C0"/>
                </a:solidFill>
              </a:rPr>
              <a:t>« Qu’est-ce que le langage ? »</a:t>
            </a:r>
          </a:p>
        </p:txBody>
      </p:sp>
      <p:pic>
        <p:nvPicPr>
          <p:cNvPr id="31" name="Image 30">
            <a:extLst>
              <a:ext uri="{FF2B5EF4-FFF2-40B4-BE49-F238E27FC236}">
                <a16:creationId xmlns:a16="http://schemas.microsoft.com/office/drawing/2014/main" id="{E8A2FE7A-58A5-47FE-9E12-0CB8333D1ADB}"/>
              </a:ext>
            </a:extLst>
          </p:cNvPr>
          <p:cNvPicPr>
            <a:picLocks noChangeAspect="1"/>
          </p:cNvPicPr>
          <p:nvPr/>
        </p:nvPicPr>
        <p:blipFill>
          <a:blip r:embed="rId4"/>
          <a:stretch>
            <a:fillRect/>
          </a:stretch>
        </p:blipFill>
        <p:spPr>
          <a:xfrm>
            <a:off x="7615230" y="2920753"/>
            <a:ext cx="3456200" cy="2467547"/>
          </a:xfrm>
          <a:prstGeom prst="rect">
            <a:avLst/>
          </a:prstGeom>
          <a:solidFill>
            <a:srgbClr val="FFFFFF">
              <a:shade val="85000"/>
            </a:srgbClr>
          </a:solidFill>
          <a:ln w="28575" cap="rnd">
            <a:solidFill>
              <a:srgbClr val="0070C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Image 2">
            <a:extLst>
              <a:ext uri="{FF2B5EF4-FFF2-40B4-BE49-F238E27FC236}">
                <a16:creationId xmlns:a16="http://schemas.microsoft.com/office/drawing/2014/main" id="{B6A20965-0955-4FE8-B0AF-6626D242FB50}"/>
              </a:ext>
            </a:extLst>
          </p:cNvPr>
          <p:cNvPicPr>
            <a:picLocks noChangeAspect="1"/>
          </p:cNvPicPr>
          <p:nvPr/>
        </p:nvPicPr>
        <p:blipFill>
          <a:blip r:embed="rId5"/>
          <a:stretch>
            <a:fillRect/>
          </a:stretch>
        </p:blipFill>
        <p:spPr>
          <a:xfrm>
            <a:off x="530364" y="2396770"/>
            <a:ext cx="3181039" cy="2991530"/>
          </a:xfrm>
          <a:prstGeom prst="rect">
            <a:avLst/>
          </a:prstGeom>
          <a:solidFill>
            <a:srgbClr val="FFFFFF">
              <a:shade val="85000"/>
            </a:srgbClr>
          </a:solidFill>
          <a:ln w="57150" cap="sq">
            <a:solidFill>
              <a:schemeClr val="tx1">
                <a:lumMod val="85000"/>
              </a:schemeClr>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44204956"/>
      </p:ext>
    </p:extLst>
  </p:cSld>
  <p:clrMapOvr>
    <a:masterClrMapping/>
  </p:clrMapOvr>
  <mc:AlternateContent xmlns:mc="http://schemas.openxmlformats.org/markup-compatibility/2006" xmlns:p14="http://schemas.microsoft.com/office/powerpoint/2010/main">
    <mc:Choice Requires="p14">
      <p:transition spd="slow" p14:dur="3500" advTm="8000">
        <p:checker/>
      </p:transition>
    </mc:Choice>
    <mc:Fallback xmlns="">
      <p:transition spd="slow" advTm="8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2"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Visites</a:t>
            </a:r>
          </a:p>
        </p:txBody>
      </p:sp>
      <p:grpSp>
        <p:nvGrpSpPr>
          <p:cNvPr id="16" name="Group 2">
            <a:extLst>
              <a:ext uri="{FF2B5EF4-FFF2-40B4-BE49-F238E27FC236}">
                <a16:creationId xmlns:a16="http://schemas.microsoft.com/office/drawing/2014/main" id="{B6D10D5F-0EB9-4292-8CBD-BA45912225E4}"/>
              </a:ext>
            </a:extLst>
          </p:cNvPr>
          <p:cNvGrpSpPr>
            <a:grpSpLocks/>
          </p:cNvGrpSpPr>
          <p:nvPr/>
        </p:nvGrpSpPr>
        <p:grpSpPr bwMode="auto">
          <a:xfrm>
            <a:off x="10836769" y="708431"/>
            <a:ext cx="1218119" cy="1170532"/>
            <a:chOff x="107526028" y="105732150"/>
            <a:chExt cx="1486922" cy="1378009"/>
          </a:xfrm>
        </p:grpSpPr>
        <p:sp>
          <p:nvSpPr>
            <p:cNvPr id="18" name="AutoShape 3">
              <a:extLst>
                <a:ext uri="{FF2B5EF4-FFF2-40B4-BE49-F238E27FC236}">
                  <a16:creationId xmlns:a16="http://schemas.microsoft.com/office/drawing/2014/main" id="{A9108922-732D-43D2-89A0-313B82B56360}"/>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AutoShape 4">
              <a:extLst>
                <a:ext uri="{FF2B5EF4-FFF2-40B4-BE49-F238E27FC236}">
                  <a16:creationId xmlns:a16="http://schemas.microsoft.com/office/drawing/2014/main" id="{8D7DA814-B7E7-4352-A1DD-EB6480082550}"/>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WordArt 5">
              <a:extLst>
                <a:ext uri="{FF2B5EF4-FFF2-40B4-BE49-F238E27FC236}">
                  <a16:creationId xmlns:a16="http://schemas.microsoft.com/office/drawing/2014/main" id="{8CCAA638-5A62-46E2-9D81-B8F0B2EA4FBD}"/>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2" name="WordArt 6">
              <a:extLst>
                <a:ext uri="{FF2B5EF4-FFF2-40B4-BE49-F238E27FC236}">
                  <a16:creationId xmlns:a16="http://schemas.microsoft.com/office/drawing/2014/main" id="{2712AAE4-573F-4E43-AF3A-176BBD1F4D63}"/>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
        <p:nvSpPr>
          <p:cNvPr id="10" name="Forme libre : forme 9">
            <a:extLst>
              <a:ext uri="{FF2B5EF4-FFF2-40B4-BE49-F238E27FC236}">
                <a16:creationId xmlns:a16="http://schemas.microsoft.com/office/drawing/2014/main" id="{1DA93251-45B5-44F1-B61F-751DCC65E6BF}"/>
              </a:ext>
            </a:extLst>
          </p:cNvPr>
          <p:cNvSpPr/>
          <p:nvPr/>
        </p:nvSpPr>
        <p:spPr>
          <a:xfrm>
            <a:off x="911088" y="2643886"/>
            <a:ext cx="2665989" cy="313043"/>
          </a:xfrm>
          <a:custGeom>
            <a:avLst/>
            <a:gdLst>
              <a:gd name="connsiteX0" fmla="*/ 0 w 2145596"/>
              <a:gd name="connsiteY0" fmla="*/ 0 h 313043"/>
              <a:gd name="connsiteX1" fmla="*/ 2145596 w 2145596"/>
              <a:gd name="connsiteY1" fmla="*/ 0 h 313043"/>
              <a:gd name="connsiteX2" fmla="*/ 2145596 w 2145596"/>
              <a:gd name="connsiteY2" fmla="*/ 313043 h 313043"/>
              <a:gd name="connsiteX3" fmla="*/ 0 w 2145596"/>
              <a:gd name="connsiteY3" fmla="*/ 313043 h 313043"/>
              <a:gd name="connsiteX4" fmla="*/ 0 w 2145596"/>
              <a:gd name="connsiteY4" fmla="*/ 0 h 31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596" h="313043">
                <a:moveTo>
                  <a:pt x="0" y="0"/>
                </a:moveTo>
                <a:lnTo>
                  <a:pt x="2145596" y="0"/>
                </a:lnTo>
                <a:lnTo>
                  <a:pt x="2145596" y="313043"/>
                </a:lnTo>
                <a:lnTo>
                  <a:pt x="0" y="313043"/>
                </a:lnTo>
                <a:lnTo>
                  <a:pt x="0" y="0"/>
                </a:lnTo>
                <a:close/>
              </a:path>
            </a:pathLst>
          </a:custGeom>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600" kern="1200" dirty="0">
                <a:solidFill>
                  <a:schemeClr val="bg1"/>
                </a:solidFill>
              </a:rPr>
              <a:t>Le musée « </a:t>
            </a:r>
            <a:r>
              <a:rPr lang="fr-FR" sz="1600" kern="1200" dirty="0" err="1">
                <a:solidFill>
                  <a:schemeClr val="bg1"/>
                </a:solidFill>
              </a:rPr>
              <a:t>Mundolingua</a:t>
            </a:r>
            <a:r>
              <a:rPr lang="fr-FR" sz="1600" kern="1200" dirty="0">
                <a:solidFill>
                  <a:schemeClr val="bg1"/>
                </a:solidFill>
              </a:rPr>
              <a:t> »</a:t>
            </a:r>
          </a:p>
        </p:txBody>
      </p:sp>
      <p:sp>
        <p:nvSpPr>
          <p:cNvPr id="11" name="Rectangle 10">
            <a:extLst>
              <a:ext uri="{FF2B5EF4-FFF2-40B4-BE49-F238E27FC236}">
                <a16:creationId xmlns:a16="http://schemas.microsoft.com/office/drawing/2014/main" id="{E4E65554-C6E6-493E-8600-9B9168931C9A}"/>
              </a:ext>
            </a:extLst>
          </p:cNvPr>
          <p:cNvSpPr/>
          <p:nvPr/>
        </p:nvSpPr>
        <p:spPr>
          <a:xfrm>
            <a:off x="4455138" y="3198564"/>
            <a:ext cx="3420816" cy="2556166"/>
          </a:xfrm>
          <a:prstGeom prst="rect">
            <a:avLst/>
          </a:prstGeom>
          <a:blipFill rotWithShape="1">
            <a:blip r:embed="rId3"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orme libre : forme 11">
            <a:extLst>
              <a:ext uri="{FF2B5EF4-FFF2-40B4-BE49-F238E27FC236}">
                <a16:creationId xmlns:a16="http://schemas.microsoft.com/office/drawing/2014/main" id="{543AF0E1-6EEC-4DDA-9D06-D5D30698EBC5}"/>
              </a:ext>
            </a:extLst>
          </p:cNvPr>
          <p:cNvSpPr/>
          <p:nvPr/>
        </p:nvSpPr>
        <p:spPr>
          <a:xfrm>
            <a:off x="8428515" y="2194802"/>
            <a:ext cx="2725722" cy="898167"/>
          </a:xfrm>
          <a:custGeom>
            <a:avLst/>
            <a:gdLst>
              <a:gd name="connsiteX0" fmla="*/ 0 w 2145596"/>
              <a:gd name="connsiteY0" fmla="*/ 0 h 898167"/>
              <a:gd name="connsiteX1" fmla="*/ 2145596 w 2145596"/>
              <a:gd name="connsiteY1" fmla="*/ 0 h 898167"/>
              <a:gd name="connsiteX2" fmla="*/ 2145596 w 2145596"/>
              <a:gd name="connsiteY2" fmla="*/ 898167 h 898167"/>
              <a:gd name="connsiteX3" fmla="*/ 0 w 2145596"/>
              <a:gd name="connsiteY3" fmla="*/ 898167 h 898167"/>
              <a:gd name="connsiteX4" fmla="*/ 0 w 2145596"/>
              <a:gd name="connsiteY4" fmla="*/ 0 h 89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596" h="898167">
                <a:moveTo>
                  <a:pt x="0" y="0"/>
                </a:moveTo>
                <a:lnTo>
                  <a:pt x="2145596" y="0"/>
                </a:lnTo>
                <a:lnTo>
                  <a:pt x="2145596" y="898167"/>
                </a:lnTo>
                <a:lnTo>
                  <a:pt x="0" y="898167"/>
                </a:lnTo>
                <a:lnTo>
                  <a:pt x="0" y="0"/>
                </a:lnTo>
                <a:close/>
              </a:path>
            </a:pathLst>
          </a:custGeom>
          <a:blipFill rotWithShape="0">
            <a:blip r:embed="rId4">
              <a:extLst>
                <a:ext uri="{28A0092B-C50C-407E-A947-70E740481C1C}">
                  <a14:useLocalDpi xmlns:a14="http://schemas.microsoft.com/office/drawing/2010/main" val="0"/>
                </a:ext>
              </a:extLst>
            </a:blip>
            <a:srcRect/>
            <a:stretch>
              <a:fillRect l="-6000" r="-6000"/>
            </a:stretch>
          </a:blip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fr-FR" sz="1300" kern="1200"/>
          </a:p>
        </p:txBody>
      </p:sp>
      <p:sp>
        <p:nvSpPr>
          <p:cNvPr id="13" name="Rectangle 12">
            <a:extLst>
              <a:ext uri="{FF2B5EF4-FFF2-40B4-BE49-F238E27FC236}">
                <a16:creationId xmlns:a16="http://schemas.microsoft.com/office/drawing/2014/main" id="{591F8478-F557-4699-B820-1E12A6992C42}"/>
              </a:ext>
            </a:extLst>
          </p:cNvPr>
          <p:cNvSpPr/>
          <p:nvPr/>
        </p:nvSpPr>
        <p:spPr>
          <a:xfrm>
            <a:off x="8165592" y="3202037"/>
            <a:ext cx="3404521" cy="2552693"/>
          </a:xfrm>
          <a:prstGeom prst="rect">
            <a:avLst/>
          </a:prstGeom>
          <a:blipFill rotWithShape="1">
            <a:blip r:embed="rId5">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orme libre : forme 22">
            <a:extLst>
              <a:ext uri="{FF2B5EF4-FFF2-40B4-BE49-F238E27FC236}">
                <a16:creationId xmlns:a16="http://schemas.microsoft.com/office/drawing/2014/main" id="{DCD2F5A8-23A4-45C5-A06E-363E523F636D}"/>
              </a:ext>
            </a:extLst>
          </p:cNvPr>
          <p:cNvSpPr/>
          <p:nvPr/>
        </p:nvSpPr>
        <p:spPr>
          <a:xfrm>
            <a:off x="4730189" y="2643886"/>
            <a:ext cx="2731622" cy="313043"/>
          </a:xfrm>
          <a:custGeom>
            <a:avLst/>
            <a:gdLst>
              <a:gd name="connsiteX0" fmla="*/ 0 w 2145596"/>
              <a:gd name="connsiteY0" fmla="*/ 0 h 313043"/>
              <a:gd name="connsiteX1" fmla="*/ 2145596 w 2145596"/>
              <a:gd name="connsiteY1" fmla="*/ 0 h 313043"/>
              <a:gd name="connsiteX2" fmla="*/ 2145596 w 2145596"/>
              <a:gd name="connsiteY2" fmla="*/ 313043 h 313043"/>
              <a:gd name="connsiteX3" fmla="*/ 0 w 2145596"/>
              <a:gd name="connsiteY3" fmla="*/ 313043 h 313043"/>
              <a:gd name="connsiteX4" fmla="*/ 0 w 2145596"/>
              <a:gd name="connsiteY4" fmla="*/ 0 h 31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596" h="313043">
                <a:moveTo>
                  <a:pt x="0" y="0"/>
                </a:moveTo>
                <a:lnTo>
                  <a:pt x="2145596" y="0"/>
                </a:lnTo>
                <a:lnTo>
                  <a:pt x="2145596" y="313043"/>
                </a:lnTo>
                <a:lnTo>
                  <a:pt x="0" y="313043"/>
                </a:lnTo>
                <a:lnTo>
                  <a:pt x="0" y="0"/>
                </a:lnTo>
                <a:close/>
              </a:path>
            </a:pathLst>
          </a:custGeom>
          <a:ln>
            <a:solidFill>
              <a:srgbClr val="44290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600" kern="1200" dirty="0">
                <a:solidFill>
                  <a:schemeClr val="bg1"/>
                </a:solidFill>
              </a:rPr>
              <a:t>Le domaine des macarons</a:t>
            </a:r>
          </a:p>
        </p:txBody>
      </p:sp>
      <p:pic>
        <p:nvPicPr>
          <p:cNvPr id="3" name="Image 2">
            <a:extLst>
              <a:ext uri="{FF2B5EF4-FFF2-40B4-BE49-F238E27FC236}">
                <a16:creationId xmlns:a16="http://schemas.microsoft.com/office/drawing/2014/main" id="{B4FCF63F-AD9B-4FA2-8A5F-FDFC1D79DCB1}"/>
              </a:ext>
            </a:extLst>
          </p:cNvPr>
          <p:cNvPicPr>
            <a:picLocks noChangeAspect="1"/>
          </p:cNvPicPr>
          <p:nvPr/>
        </p:nvPicPr>
        <p:blipFill>
          <a:blip r:embed="rId6"/>
          <a:stretch>
            <a:fillRect/>
          </a:stretch>
        </p:blipFill>
        <p:spPr>
          <a:xfrm>
            <a:off x="621887" y="3198564"/>
            <a:ext cx="3404521" cy="25561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780279734"/>
      </p:ext>
    </p:extLst>
  </p:cSld>
  <p:clrMapOvr>
    <a:masterClrMapping/>
  </p:clrMapOvr>
  <mc:AlternateContent xmlns:mc="http://schemas.openxmlformats.org/markup-compatibility/2006" xmlns:p14="http://schemas.microsoft.com/office/powerpoint/2010/main">
    <mc:Choice Requires="p14">
      <p:transition spd="slow" p14:dur="2000" advTm="8272">
        <p14:prism isContent="1"/>
      </p:transition>
    </mc:Choice>
    <mc:Fallback xmlns="">
      <p:transition spd="slow" advTm="82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Des Soirées Théâtre à domicile ou au Théâtre de Sénart</a:t>
            </a:r>
          </a:p>
        </p:txBody>
      </p:sp>
      <p:grpSp>
        <p:nvGrpSpPr>
          <p:cNvPr id="16" name="Group 2">
            <a:extLst>
              <a:ext uri="{FF2B5EF4-FFF2-40B4-BE49-F238E27FC236}">
                <a16:creationId xmlns:a16="http://schemas.microsoft.com/office/drawing/2014/main" id="{B6D10D5F-0EB9-4292-8CBD-BA45912225E4}"/>
              </a:ext>
            </a:extLst>
          </p:cNvPr>
          <p:cNvGrpSpPr>
            <a:grpSpLocks/>
          </p:cNvGrpSpPr>
          <p:nvPr/>
        </p:nvGrpSpPr>
        <p:grpSpPr bwMode="auto">
          <a:xfrm>
            <a:off x="10836769" y="708431"/>
            <a:ext cx="1218119" cy="1170532"/>
            <a:chOff x="107526028" y="105732150"/>
            <a:chExt cx="1486922" cy="1378009"/>
          </a:xfrm>
        </p:grpSpPr>
        <p:sp>
          <p:nvSpPr>
            <p:cNvPr id="18" name="AutoShape 3">
              <a:extLst>
                <a:ext uri="{FF2B5EF4-FFF2-40B4-BE49-F238E27FC236}">
                  <a16:creationId xmlns:a16="http://schemas.microsoft.com/office/drawing/2014/main" id="{A9108922-732D-43D2-89A0-313B82B56360}"/>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AutoShape 4">
              <a:extLst>
                <a:ext uri="{FF2B5EF4-FFF2-40B4-BE49-F238E27FC236}">
                  <a16:creationId xmlns:a16="http://schemas.microsoft.com/office/drawing/2014/main" id="{8D7DA814-B7E7-4352-A1DD-EB6480082550}"/>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WordArt 5">
              <a:extLst>
                <a:ext uri="{FF2B5EF4-FFF2-40B4-BE49-F238E27FC236}">
                  <a16:creationId xmlns:a16="http://schemas.microsoft.com/office/drawing/2014/main" id="{8CCAA638-5A62-46E2-9D81-B8F0B2EA4FBD}"/>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2" name="WordArt 6">
              <a:extLst>
                <a:ext uri="{FF2B5EF4-FFF2-40B4-BE49-F238E27FC236}">
                  <a16:creationId xmlns:a16="http://schemas.microsoft.com/office/drawing/2014/main" id="{2712AAE4-573F-4E43-AF3A-176BBD1F4D63}"/>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1026" name="Picture 2" descr="https://clublinguistique77.fr/wp-content/uploads/2022/02/Image.jpg">
            <a:extLst>
              <a:ext uri="{FF2B5EF4-FFF2-40B4-BE49-F238E27FC236}">
                <a16:creationId xmlns:a16="http://schemas.microsoft.com/office/drawing/2014/main" id="{B8F01469-4477-442B-BECB-BB6B4F24D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44" y="2328203"/>
            <a:ext cx="2556996" cy="36396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680FF30-CADB-4514-9A62-3737851ABB23}"/>
              </a:ext>
            </a:extLst>
          </p:cNvPr>
          <p:cNvPicPr>
            <a:picLocks noChangeAspect="1"/>
          </p:cNvPicPr>
          <p:nvPr/>
        </p:nvPicPr>
        <p:blipFill>
          <a:blip r:embed="rId4"/>
          <a:stretch>
            <a:fillRect/>
          </a:stretch>
        </p:blipFill>
        <p:spPr>
          <a:xfrm>
            <a:off x="8334500" y="2328203"/>
            <a:ext cx="2713604" cy="3639611"/>
          </a:xfrm>
          <a:prstGeom prst="rect">
            <a:avLst/>
          </a:prstGeom>
        </p:spPr>
      </p:pic>
      <p:pic>
        <p:nvPicPr>
          <p:cNvPr id="4" name="Image 3">
            <a:extLst>
              <a:ext uri="{FF2B5EF4-FFF2-40B4-BE49-F238E27FC236}">
                <a16:creationId xmlns:a16="http://schemas.microsoft.com/office/drawing/2014/main" id="{8C77C84D-EDDC-40D4-B06D-C5B528BBF74D}"/>
              </a:ext>
            </a:extLst>
          </p:cNvPr>
          <p:cNvPicPr>
            <a:picLocks noChangeAspect="1"/>
          </p:cNvPicPr>
          <p:nvPr/>
        </p:nvPicPr>
        <p:blipFill>
          <a:blip r:embed="rId5"/>
          <a:stretch>
            <a:fillRect/>
          </a:stretch>
        </p:blipFill>
        <p:spPr>
          <a:xfrm>
            <a:off x="3557388" y="2935554"/>
            <a:ext cx="4589164" cy="2424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475010931"/>
      </p:ext>
    </p:extLst>
  </p:cSld>
  <p:clrMapOvr>
    <a:masterClrMapping/>
  </p:clrMapOvr>
  <mc:AlternateContent xmlns:mc="http://schemas.openxmlformats.org/markup-compatibility/2006" xmlns:p14="http://schemas.microsoft.com/office/powerpoint/2010/main">
    <mc:Choice Requires="p14">
      <p:transition spd="slow" p14:dur="2000" advTm="9000">
        <p14:flip dir="r"/>
      </p:transition>
    </mc:Choice>
    <mc:Fallback xmlns="">
      <p:transition spd="slow" advTm="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Sorties et goûters du monde</a:t>
            </a:r>
          </a:p>
        </p:txBody>
      </p:sp>
      <p:grpSp>
        <p:nvGrpSpPr>
          <p:cNvPr id="16" name="Group 2">
            <a:extLst>
              <a:ext uri="{FF2B5EF4-FFF2-40B4-BE49-F238E27FC236}">
                <a16:creationId xmlns:a16="http://schemas.microsoft.com/office/drawing/2014/main" id="{B6D10D5F-0EB9-4292-8CBD-BA45912225E4}"/>
              </a:ext>
            </a:extLst>
          </p:cNvPr>
          <p:cNvGrpSpPr>
            <a:grpSpLocks/>
          </p:cNvGrpSpPr>
          <p:nvPr/>
        </p:nvGrpSpPr>
        <p:grpSpPr bwMode="auto">
          <a:xfrm>
            <a:off x="10836769" y="708431"/>
            <a:ext cx="1218119" cy="1170532"/>
            <a:chOff x="107526028" y="105732150"/>
            <a:chExt cx="1486922" cy="1378009"/>
          </a:xfrm>
        </p:grpSpPr>
        <p:sp>
          <p:nvSpPr>
            <p:cNvPr id="18" name="AutoShape 3">
              <a:extLst>
                <a:ext uri="{FF2B5EF4-FFF2-40B4-BE49-F238E27FC236}">
                  <a16:creationId xmlns:a16="http://schemas.microsoft.com/office/drawing/2014/main" id="{A9108922-732D-43D2-89A0-313B82B56360}"/>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AutoShape 4">
              <a:extLst>
                <a:ext uri="{FF2B5EF4-FFF2-40B4-BE49-F238E27FC236}">
                  <a16:creationId xmlns:a16="http://schemas.microsoft.com/office/drawing/2014/main" id="{8D7DA814-B7E7-4352-A1DD-EB6480082550}"/>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WordArt 5">
              <a:extLst>
                <a:ext uri="{FF2B5EF4-FFF2-40B4-BE49-F238E27FC236}">
                  <a16:creationId xmlns:a16="http://schemas.microsoft.com/office/drawing/2014/main" id="{8CCAA638-5A62-46E2-9D81-B8F0B2EA4FBD}"/>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2" name="WordArt 6">
              <a:extLst>
                <a:ext uri="{FF2B5EF4-FFF2-40B4-BE49-F238E27FC236}">
                  <a16:creationId xmlns:a16="http://schemas.microsoft.com/office/drawing/2014/main" id="{2712AAE4-573F-4E43-AF3A-176BBD1F4D63}"/>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5" name="Image 4">
            <a:extLst>
              <a:ext uri="{FF2B5EF4-FFF2-40B4-BE49-F238E27FC236}">
                <a16:creationId xmlns:a16="http://schemas.microsoft.com/office/drawing/2014/main" id="{5E2F549C-D82F-47BA-B5C1-D5AAA9E19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530" y="2461173"/>
            <a:ext cx="4560542" cy="3478967"/>
          </a:xfrm>
          <a:prstGeom prst="rect">
            <a:avLst/>
          </a:prstGeom>
          <a:ln>
            <a:noFill/>
          </a:ln>
          <a:effectLst/>
          <a:scene3d>
            <a:camera prst="orthographicFront">
              <a:rot lat="0" lon="0" rev="0"/>
            </a:camera>
            <a:lightRig rig="glow" dir="t">
              <a:rot lat="0" lon="0" rev="14100000"/>
            </a:lightRig>
          </a:scene3d>
          <a:sp3d prstMaterial="softEdge">
            <a:bevelT w="127000" prst="coolSlant"/>
          </a:sp3d>
        </p:spPr>
      </p:pic>
      <p:pic>
        <p:nvPicPr>
          <p:cNvPr id="13" name="Image 12">
            <a:extLst>
              <a:ext uri="{FF2B5EF4-FFF2-40B4-BE49-F238E27FC236}">
                <a16:creationId xmlns:a16="http://schemas.microsoft.com/office/drawing/2014/main" id="{DEAC7B60-8CF3-40FC-9BDE-6665CC20B0A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5882" y="2461173"/>
            <a:ext cx="4560543" cy="3478967"/>
          </a:xfrm>
          <a:prstGeom prst="rect">
            <a:avLst/>
          </a:prstGeom>
          <a:scene3d>
            <a:camera prst="orthographicFront"/>
            <a:lightRig rig="threePt" dir="t"/>
          </a:scene3d>
          <a:sp3d>
            <a:bevelT w="165100" prst="coolSlant"/>
          </a:sp3d>
        </p:spPr>
      </p:pic>
      <p:sp>
        <p:nvSpPr>
          <p:cNvPr id="8" name="Légende : flèche vers le haut 7">
            <a:extLst>
              <a:ext uri="{FF2B5EF4-FFF2-40B4-BE49-F238E27FC236}">
                <a16:creationId xmlns:a16="http://schemas.microsoft.com/office/drawing/2014/main" id="{33D117DE-B375-40EE-91B5-F1320EAEB207}"/>
              </a:ext>
            </a:extLst>
          </p:cNvPr>
          <p:cNvSpPr/>
          <p:nvPr/>
        </p:nvSpPr>
        <p:spPr>
          <a:xfrm>
            <a:off x="7375411" y="5951266"/>
            <a:ext cx="2365790" cy="770001"/>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Soirée vietnamienne</a:t>
            </a:r>
          </a:p>
        </p:txBody>
      </p:sp>
      <p:sp>
        <p:nvSpPr>
          <p:cNvPr id="9" name="Légende : flèche vers le haut 8">
            <a:extLst>
              <a:ext uri="{FF2B5EF4-FFF2-40B4-BE49-F238E27FC236}">
                <a16:creationId xmlns:a16="http://schemas.microsoft.com/office/drawing/2014/main" id="{BA39A598-3A12-4858-A69C-8E0B9D79A079}"/>
              </a:ext>
            </a:extLst>
          </p:cNvPr>
          <p:cNvSpPr/>
          <p:nvPr/>
        </p:nvSpPr>
        <p:spPr>
          <a:xfrm>
            <a:off x="2356643" y="5940140"/>
            <a:ext cx="1979020" cy="68847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Goûter indien</a:t>
            </a:r>
          </a:p>
        </p:txBody>
      </p:sp>
    </p:spTree>
    <p:custDataLst>
      <p:tags r:id="rId1"/>
    </p:custDataLst>
    <p:extLst>
      <p:ext uri="{BB962C8B-B14F-4D97-AF65-F5344CB8AC3E}">
        <p14:creationId xmlns:p14="http://schemas.microsoft.com/office/powerpoint/2010/main" val="2301464274"/>
      </p:ext>
    </p:extLst>
  </p:cSld>
  <p:clrMapOvr>
    <a:masterClrMapping/>
  </p:clrMapOvr>
  <mc:AlternateContent xmlns:mc="http://schemas.openxmlformats.org/markup-compatibility/2006" xmlns:p14="http://schemas.microsoft.com/office/powerpoint/2010/main">
    <mc:Choice Requires="p14">
      <p:transition spd="slow" p14:dur="1500" advTm="12000">
        <p14:window dir="vert"/>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2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3"/>
                                        </p:tgtEl>
                                        <p:attrNameLst>
                                          <p:attrName>ppt_x</p:attrName>
                                          <p:attrName>ppt_y</p:attrName>
                                        </p:attrNameLst>
                                      </p:cBhvr>
                                    </p:animMotion>
                                    <p:animEffect transition="in" filter="fade">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
                                        <p:tgtEl>
                                          <p:spTgt spid="5"/>
                                        </p:tgtEl>
                                      </p:cBhvr>
                                    </p:animEffect>
                                    <p:anim calcmode="lin" valueType="num">
                                      <p:cBhvr>
                                        <p:cTn id="15" dur="800" fill="hold"/>
                                        <p:tgtEl>
                                          <p:spTgt spid="5"/>
                                        </p:tgtEl>
                                        <p:attrNameLst>
                                          <p:attrName>ppt_x</p:attrName>
                                        </p:attrNameLst>
                                      </p:cBhvr>
                                      <p:tavLst>
                                        <p:tav tm="0">
                                          <p:val>
                                            <p:strVal val="#ppt_x"/>
                                          </p:val>
                                        </p:tav>
                                        <p:tav tm="100000">
                                          <p:val>
                                            <p:strVal val="#ppt_x"/>
                                          </p:val>
                                        </p:tav>
                                      </p:tavLst>
                                    </p:anim>
                                    <p:anim calcmode="lin" valueType="num">
                                      <p:cBhvr>
                                        <p:cTn id="16" dur="800" fill="hold"/>
                                        <p:tgtEl>
                                          <p:spTgt spid="5"/>
                                        </p:tgtEl>
                                        <p:attrNameLst>
                                          <p:attrName>ppt_y</p:attrName>
                                        </p:attrNameLst>
                                      </p:cBhvr>
                                      <p:tavLst>
                                        <p:tav tm="0">
                                          <p:val>
                                            <p:strVal val="#ppt_y+0.31"/>
                                          </p:val>
                                        </p:tav>
                                        <p:tav tm="100000">
                                          <p:val>
                                            <p:strVal val="#ppt_y+0.31"/>
                                          </p:val>
                                        </p:tav>
                                      </p:tavLst>
                                    </p:anim>
                                    <p:anim calcmode="lin" valueType="num">
                                      <p:cBhvr>
                                        <p:cTn id="17" dur="1200" decel="50000" fill="hold">
                                          <p:stCondLst>
                                            <p:cond delay="8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1200" decel="50000" fill="hold">
                                          <p:stCondLst>
                                            <p:cond delay="8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666EED-6A8B-41F4-AB15-4F14F9EAC1BA}"/>
              </a:ext>
            </a:extLst>
          </p:cNvPr>
          <p:cNvSpPr>
            <a:spLocks noGrp="1"/>
          </p:cNvSpPr>
          <p:nvPr>
            <p:ph type="title"/>
          </p:nvPr>
        </p:nvSpPr>
        <p:spPr/>
        <p:txBody>
          <a:bodyPr/>
          <a:lstStyle/>
          <a:p>
            <a:pPr algn="ctr">
              <a:lnSpc>
                <a:spcPct val="150000"/>
              </a:lnSpc>
            </a:pPr>
            <a:r>
              <a:rPr lang="en-US" i="1" dirty="0"/>
              <a:t> </a:t>
            </a:r>
            <a:r>
              <a:rPr lang="en-US" i="1" dirty="0">
                <a:solidFill>
                  <a:schemeClr val="bg1"/>
                </a:solidFill>
              </a:rPr>
              <a:t>Hello ! Buenos </a:t>
            </a:r>
            <a:r>
              <a:rPr lang="en-US" i="1" dirty="0" err="1">
                <a:solidFill>
                  <a:schemeClr val="bg1"/>
                </a:solidFill>
              </a:rPr>
              <a:t>días</a:t>
            </a:r>
            <a:r>
              <a:rPr lang="en-US" i="1" dirty="0">
                <a:solidFill>
                  <a:schemeClr val="bg1"/>
                </a:solidFill>
              </a:rPr>
              <a:t> ! </a:t>
            </a:r>
            <a:r>
              <a:rPr lang="en-US" b="1" i="1" dirty="0" err="1">
                <a:solidFill>
                  <a:schemeClr val="bg1"/>
                </a:solidFill>
              </a:rPr>
              <a:t>你好</a:t>
            </a:r>
            <a:r>
              <a:rPr lang="en-US" b="1" i="1" dirty="0">
                <a:solidFill>
                  <a:schemeClr val="bg1"/>
                </a:solidFill>
              </a:rPr>
              <a:t> </a:t>
            </a:r>
            <a:r>
              <a:rPr lang="en-US" i="1" dirty="0">
                <a:solidFill>
                  <a:schemeClr val="bg1"/>
                </a:solidFill>
              </a:rPr>
              <a:t>! </a:t>
            </a:r>
            <a:r>
              <a:rPr lang="en-US" i="1" dirty="0" err="1">
                <a:solidFill>
                  <a:schemeClr val="bg1"/>
                </a:solidFill>
              </a:rPr>
              <a:t>dzień</a:t>
            </a:r>
            <a:r>
              <a:rPr lang="en-US" i="1" dirty="0">
                <a:solidFill>
                  <a:schemeClr val="bg1"/>
                </a:solidFill>
              </a:rPr>
              <a:t> </a:t>
            </a:r>
            <a:r>
              <a:rPr lang="en-US" i="1" dirty="0" err="1">
                <a:solidFill>
                  <a:schemeClr val="bg1"/>
                </a:solidFill>
              </a:rPr>
              <a:t>dobry</a:t>
            </a:r>
            <a:r>
              <a:rPr lang="en-US" i="1" dirty="0">
                <a:solidFill>
                  <a:schemeClr val="bg1"/>
                </a:solidFill>
              </a:rPr>
              <a:t> ! </a:t>
            </a:r>
            <a:br>
              <a:rPr lang="en-US" i="1" dirty="0">
                <a:solidFill>
                  <a:schemeClr val="bg1"/>
                </a:solidFill>
              </a:rPr>
            </a:br>
            <a:r>
              <a:rPr lang="en-US" i="1" dirty="0" err="1">
                <a:solidFill>
                  <a:schemeClr val="bg1"/>
                </a:solidFill>
              </a:rPr>
              <a:t>Bom</a:t>
            </a:r>
            <a:r>
              <a:rPr lang="en-US" i="1" dirty="0">
                <a:solidFill>
                  <a:schemeClr val="bg1"/>
                </a:solidFill>
              </a:rPr>
              <a:t> </a:t>
            </a:r>
            <a:r>
              <a:rPr lang="en-US" i="1" dirty="0" err="1">
                <a:solidFill>
                  <a:schemeClr val="bg1"/>
                </a:solidFill>
              </a:rPr>
              <a:t>dia</a:t>
            </a:r>
            <a:r>
              <a:rPr lang="en-US" i="1" dirty="0">
                <a:solidFill>
                  <a:schemeClr val="bg1"/>
                </a:solidFill>
              </a:rPr>
              <a:t> ! Bonjour ! </a:t>
            </a:r>
            <a:r>
              <a:rPr lang="ta-IN" i="1" dirty="0">
                <a:solidFill>
                  <a:schemeClr val="bg1"/>
                </a:solidFill>
              </a:rPr>
              <a:t>ஹலோ ! </a:t>
            </a:r>
            <a:r>
              <a:rPr lang="en-US" i="1" dirty="0" err="1">
                <a:solidFill>
                  <a:schemeClr val="bg1"/>
                </a:solidFill>
              </a:rPr>
              <a:t>Guten</a:t>
            </a:r>
            <a:r>
              <a:rPr lang="en-US" i="1" dirty="0">
                <a:solidFill>
                  <a:schemeClr val="bg1"/>
                </a:solidFill>
              </a:rPr>
              <a:t> Tag ! </a:t>
            </a:r>
            <a:br>
              <a:rPr lang="en-US" i="1" dirty="0">
                <a:solidFill>
                  <a:schemeClr val="bg1"/>
                </a:solidFill>
              </a:rPr>
            </a:br>
            <a:r>
              <a:rPr lang="en-US" b="1" i="1" dirty="0" err="1">
                <a:solidFill>
                  <a:schemeClr val="bg1"/>
                </a:solidFill>
              </a:rPr>
              <a:t>卓悦</a:t>
            </a:r>
            <a:r>
              <a:rPr lang="en-US" b="1" i="1" dirty="0">
                <a:solidFill>
                  <a:schemeClr val="bg1"/>
                </a:solidFill>
              </a:rPr>
              <a:t> ! </a:t>
            </a:r>
            <a:r>
              <a:rPr lang="en-US" i="1" dirty="0">
                <a:solidFill>
                  <a:schemeClr val="bg1"/>
                </a:solidFill>
              </a:rPr>
              <a:t>Ciao ! </a:t>
            </a:r>
            <a:r>
              <a:rPr lang="ru-RU" i="1" dirty="0">
                <a:solidFill>
                  <a:schemeClr val="bg1"/>
                </a:solidFill>
              </a:rPr>
              <a:t>добър </a:t>
            </a:r>
            <a:endParaRPr lang="fr-FR" dirty="0">
              <a:solidFill>
                <a:schemeClr val="bg1"/>
              </a:solidFill>
            </a:endParaRPr>
          </a:p>
        </p:txBody>
      </p:sp>
      <p:grpSp>
        <p:nvGrpSpPr>
          <p:cNvPr id="4" name="Group 2">
            <a:extLst>
              <a:ext uri="{FF2B5EF4-FFF2-40B4-BE49-F238E27FC236}">
                <a16:creationId xmlns:a16="http://schemas.microsoft.com/office/drawing/2014/main" id="{D2F539C2-B8AD-4791-8733-527FA90EF493}"/>
              </a:ext>
            </a:extLst>
          </p:cNvPr>
          <p:cNvGrpSpPr>
            <a:grpSpLocks/>
          </p:cNvGrpSpPr>
          <p:nvPr/>
        </p:nvGrpSpPr>
        <p:grpSpPr bwMode="auto">
          <a:xfrm>
            <a:off x="10809060" y="4664741"/>
            <a:ext cx="1218119" cy="1170532"/>
            <a:chOff x="107526028" y="105732150"/>
            <a:chExt cx="1486922" cy="1378009"/>
          </a:xfrm>
        </p:grpSpPr>
        <p:sp>
          <p:nvSpPr>
            <p:cNvPr id="12" name="AutoShape 3">
              <a:extLst>
                <a:ext uri="{FF2B5EF4-FFF2-40B4-BE49-F238E27FC236}">
                  <a16:creationId xmlns:a16="http://schemas.microsoft.com/office/drawing/2014/main" id="{0A740183-255B-46A8-BFE7-78178C281BDC}"/>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AutoShape 4">
              <a:extLst>
                <a:ext uri="{FF2B5EF4-FFF2-40B4-BE49-F238E27FC236}">
                  <a16:creationId xmlns:a16="http://schemas.microsoft.com/office/drawing/2014/main" id="{E6EA9DC9-309C-4A83-A845-C3DE57A0706A}"/>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WordArt 5">
              <a:extLst>
                <a:ext uri="{FF2B5EF4-FFF2-40B4-BE49-F238E27FC236}">
                  <a16:creationId xmlns:a16="http://schemas.microsoft.com/office/drawing/2014/main" id="{E3D54FF1-DF70-4A00-9A7E-C197C84C7D7B}"/>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5" name="WordArt 6">
              <a:extLst>
                <a:ext uri="{FF2B5EF4-FFF2-40B4-BE49-F238E27FC236}">
                  <a16:creationId xmlns:a16="http://schemas.microsoft.com/office/drawing/2014/main" id="{D4E00502-716C-406B-B500-8AC47063818A}"/>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
        <p:nvSpPr>
          <p:cNvPr id="3" name="ZoneTexte 2">
            <a:extLst>
              <a:ext uri="{FF2B5EF4-FFF2-40B4-BE49-F238E27FC236}">
                <a16:creationId xmlns:a16="http://schemas.microsoft.com/office/drawing/2014/main" id="{B804C69A-A104-4665-8E1A-6BC0BBCB6482}"/>
              </a:ext>
            </a:extLst>
          </p:cNvPr>
          <p:cNvSpPr txBox="1"/>
          <p:nvPr/>
        </p:nvSpPr>
        <p:spPr>
          <a:xfrm>
            <a:off x="4381081" y="4864235"/>
            <a:ext cx="5765347" cy="707886"/>
          </a:xfrm>
          <a:prstGeom prst="rect">
            <a:avLst/>
          </a:prstGeom>
          <a:noFill/>
        </p:spPr>
        <p:txBody>
          <a:bodyPr wrap="square" rtlCol="0">
            <a:spAutoFit/>
          </a:bodyPr>
          <a:lstStyle/>
          <a:p>
            <a:pPr algn="r"/>
            <a:r>
              <a:rPr lang="fr-FR" sz="4000" dirty="0"/>
              <a:t>LE CLUB LINGUISTIQUE</a:t>
            </a:r>
          </a:p>
        </p:txBody>
      </p:sp>
    </p:spTree>
    <p:custDataLst>
      <p:tags r:id="rId1"/>
    </p:custDataLst>
    <p:extLst>
      <p:ext uri="{BB962C8B-B14F-4D97-AF65-F5344CB8AC3E}">
        <p14:creationId xmlns:p14="http://schemas.microsoft.com/office/powerpoint/2010/main" val="2594214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927917-3566-4C2A-BB53-9A723543ECAC}"/>
              </a:ext>
            </a:extLst>
          </p:cNvPr>
          <p:cNvSpPr/>
          <p:nvPr/>
        </p:nvSpPr>
        <p:spPr>
          <a:xfrm>
            <a:off x="1185862" y="90008"/>
            <a:ext cx="9296400" cy="369332"/>
          </a:xfrm>
          <a:prstGeom prst="rect">
            <a:avLst/>
          </a:prstGeom>
          <a:solidFill>
            <a:schemeClr val="bg1"/>
          </a:solidFill>
        </p:spPr>
        <p:txBody>
          <a:bodyPr wrap="square">
            <a:spAutoFit/>
          </a:bodyPr>
          <a:lstStyle/>
          <a:p>
            <a:r>
              <a:rPr lang="fr-FR" dirty="0"/>
              <a:t>Des Films en V.O.(version originale sous-titrée en français)</a:t>
            </a:r>
          </a:p>
        </p:txBody>
      </p:sp>
      <p:pic>
        <p:nvPicPr>
          <p:cNvPr id="6" name="Image 5">
            <a:extLst>
              <a:ext uri="{FF2B5EF4-FFF2-40B4-BE49-F238E27FC236}">
                <a16:creationId xmlns:a16="http://schemas.microsoft.com/office/drawing/2014/main" id="{7933EDF4-B320-4DD6-8741-070A6AEA9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 y="533400"/>
            <a:ext cx="2381250" cy="3181350"/>
          </a:xfrm>
          <a:prstGeom prst="rect">
            <a:avLst/>
          </a:prstGeom>
        </p:spPr>
      </p:pic>
      <p:pic>
        <p:nvPicPr>
          <p:cNvPr id="8" name="Image 7">
            <a:extLst>
              <a:ext uri="{FF2B5EF4-FFF2-40B4-BE49-F238E27FC236}">
                <a16:creationId xmlns:a16="http://schemas.microsoft.com/office/drawing/2014/main" id="{1F58AF96-4E6B-47BC-94B7-A2B0D7160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887" y="533400"/>
            <a:ext cx="2371725" cy="3171825"/>
          </a:xfrm>
          <a:prstGeom prst="rect">
            <a:avLst/>
          </a:prstGeom>
        </p:spPr>
      </p:pic>
      <p:pic>
        <p:nvPicPr>
          <p:cNvPr id="10" name="Image 9">
            <a:extLst>
              <a:ext uri="{FF2B5EF4-FFF2-40B4-BE49-F238E27FC236}">
                <a16:creationId xmlns:a16="http://schemas.microsoft.com/office/drawing/2014/main" id="{AE3D0798-2D03-4C3A-A091-3E278D4FF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523875"/>
            <a:ext cx="2381250" cy="3181350"/>
          </a:xfrm>
          <a:prstGeom prst="rect">
            <a:avLst/>
          </a:prstGeom>
        </p:spPr>
      </p:pic>
      <p:pic>
        <p:nvPicPr>
          <p:cNvPr id="12" name="Image 11">
            <a:extLst>
              <a:ext uri="{FF2B5EF4-FFF2-40B4-BE49-F238E27FC236}">
                <a16:creationId xmlns:a16="http://schemas.microsoft.com/office/drawing/2014/main" id="{1C02600D-6E1B-4846-900E-253062DE5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475" y="514350"/>
            <a:ext cx="2581275" cy="3190875"/>
          </a:xfrm>
          <a:prstGeom prst="rect">
            <a:avLst/>
          </a:prstGeom>
        </p:spPr>
      </p:pic>
      <p:pic>
        <p:nvPicPr>
          <p:cNvPr id="16" name="Image 15">
            <a:extLst>
              <a:ext uri="{FF2B5EF4-FFF2-40B4-BE49-F238E27FC236}">
                <a16:creationId xmlns:a16="http://schemas.microsoft.com/office/drawing/2014/main" id="{7EC41A74-03EE-442B-872E-7B353E17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37" y="3714750"/>
            <a:ext cx="2371725" cy="3152775"/>
          </a:xfrm>
          <a:prstGeom prst="rect">
            <a:avLst/>
          </a:prstGeom>
        </p:spPr>
      </p:pic>
      <p:pic>
        <p:nvPicPr>
          <p:cNvPr id="2" name="Image 1">
            <a:extLst>
              <a:ext uri="{FF2B5EF4-FFF2-40B4-BE49-F238E27FC236}">
                <a16:creationId xmlns:a16="http://schemas.microsoft.com/office/drawing/2014/main" id="{A89160EB-7EC1-47EF-9D14-81661D6925C1}"/>
              </a:ext>
            </a:extLst>
          </p:cNvPr>
          <p:cNvPicPr>
            <a:picLocks noChangeAspect="1"/>
          </p:cNvPicPr>
          <p:nvPr/>
        </p:nvPicPr>
        <p:blipFill>
          <a:blip r:embed="rId7"/>
          <a:stretch>
            <a:fillRect/>
          </a:stretch>
        </p:blipFill>
        <p:spPr>
          <a:xfrm>
            <a:off x="9810750" y="3705225"/>
            <a:ext cx="2362200" cy="3152775"/>
          </a:xfrm>
          <a:prstGeom prst="rect">
            <a:avLst/>
          </a:prstGeom>
        </p:spPr>
      </p:pic>
      <p:pic>
        <p:nvPicPr>
          <p:cNvPr id="4" name="Image 3">
            <a:extLst>
              <a:ext uri="{FF2B5EF4-FFF2-40B4-BE49-F238E27FC236}">
                <a16:creationId xmlns:a16="http://schemas.microsoft.com/office/drawing/2014/main" id="{2CD26B88-2BFC-4CF8-A38B-E78F75D4E933}"/>
              </a:ext>
            </a:extLst>
          </p:cNvPr>
          <p:cNvPicPr>
            <a:picLocks noChangeAspect="1"/>
          </p:cNvPicPr>
          <p:nvPr/>
        </p:nvPicPr>
        <p:blipFill>
          <a:blip r:embed="rId8"/>
          <a:stretch>
            <a:fillRect/>
          </a:stretch>
        </p:blipFill>
        <p:spPr>
          <a:xfrm>
            <a:off x="7303294" y="3705225"/>
            <a:ext cx="2486025" cy="3171825"/>
          </a:xfrm>
          <a:prstGeom prst="rect">
            <a:avLst/>
          </a:prstGeom>
        </p:spPr>
      </p:pic>
      <p:pic>
        <p:nvPicPr>
          <p:cNvPr id="7" name="Image 6">
            <a:extLst>
              <a:ext uri="{FF2B5EF4-FFF2-40B4-BE49-F238E27FC236}">
                <a16:creationId xmlns:a16="http://schemas.microsoft.com/office/drawing/2014/main" id="{F055F32D-B7E8-4440-96E0-7CAE780A77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4901" y="3714750"/>
            <a:ext cx="2388394" cy="3152775"/>
          </a:xfrm>
          <a:prstGeom prst="rect">
            <a:avLst/>
          </a:prstGeom>
        </p:spPr>
      </p:pic>
      <p:pic>
        <p:nvPicPr>
          <p:cNvPr id="9" name="Image 8">
            <a:extLst>
              <a:ext uri="{FF2B5EF4-FFF2-40B4-BE49-F238E27FC236}">
                <a16:creationId xmlns:a16="http://schemas.microsoft.com/office/drawing/2014/main" id="{21A8D921-BFD5-4C6A-9A70-E842ED118171}"/>
              </a:ext>
            </a:extLst>
          </p:cNvPr>
          <p:cNvPicPr>
            <a:picLocks noChangeAspect="1"/>
          </p:cNvPicPr>
          <p:nvPr/>
        </p:nvPicPr>
        <p:blipFill>
          <a:blip r:embed="rId10"/>
          <a:stretch>
            <a:fillRect/>
          </a:stretch>
        </p:blipFill>
        <p:spPr>
          <a:xfrm>
            <a:off x="2533650" y="3705225"/>
            <a:ext cx="2400300" cy="3257550"/>
          </a:xfrm>
          <a:prstGeom prst="rect">
            <a:avLst/>
          </a:prstGeom>
        </p:spPr>
      </p:pic>
      <p:pic>
        <p:nvPicPr>
          <p:cNvPr id="11" name="Image 10">
            <a:extLst>
              <a:ext uri="{FF2B5EF4-FFF2-40B4-BE49-F238E27FC236}">
                <a16:creationId xmlns:a16="http://schemas.microsoft.com/office/drawing/2014/main" id="{4757A2D8-6F75-42CD-9C3F-9D96BF5BBE26}"/>
              </a:ext>
            </a:extLst>
          </p:cNvPr>
          <p:cNvPicPr>
            <a:picLocks noChangeAspect="1"/>
          </p:cNvPicPr>
          <p:nvPr/>
        </p:nvPicPr>
        <p:blipFill>
          <a:blip r:embed="rId11"/>
          <a:stretch>
            <a:fillRect/>
          </a:stretch>
        </p:blipFill>
        <p:spPr>
          <a:xfrm>
            <a:off x="9827419" y="529504"/>
            <a:ext cx="2345531" cy="3152776"/>
          </a:xfrm>
          <a:prstGeom prst="rect">
            <a:avLst/>
          </a:prstGeom>
        </p:spPr>
      </p:pic>
    </p:spTree>
    <p:extLst>
      <p:ext uri="{BB962C8B-B14F-4D97-AF65-F5344CB8AC3E}">
        <p14:creationId xmlns:p14="http://schemas.microsoft.com/office/powerpoint/2010/main" val="329422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10000">
        <p15:prstTrans prst="peelOff"/>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2)">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3)">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4)">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out)">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9B6AC0-6B46-42A6-A50A-BBF7D170A863}"/>
              </a:ext>
            </a:extLst>
          </p:cNvPr>
          <p:cNvSpPr>
            <a:spLocks noGrp="1"/>
          </p:cNvSpPr>
          <p:nvPr>
            <p:ph type="title"/>
          </p:nvPr>
        </p:nvSpPr>
        <p:spPr/>
        <p:txBody>
          <a:bodyPr/>
          <a:lstStyle/>
          <a:p>
            <a:r>
              <a:rPr lang="fr-FR" dirty="0"/>
              <a:t>Pourquoi Venir ?</a:t>
            </a:r>
          </a:p>
        </p:txBody>
      </p:sp>
      <p:sp>
        <p:nvSpPr>
          <p:cNvPr id="5" name="Espace réservé du texte 4">
            <a:extLst>
              <a:ext uri="{FF2B5EF4-FFF2-40B4-BE49-F238E27FC236}">
                <a16:creationId xmlns:a16="http://schemas.microsoft.com/office/drawing/2014/main" id="{2F91632F-3D4C-45C1-BA73-FDF1E0222BFC}"/>
              </a:ext>
            </a:extLst>
          </p:cNvPr>
          <p:cNvSpPr>
            <a:spLocks noGrp="1"/>
          </p:cNvSpPr>
          <p:nvPr>
            <p:ph type="body" idx="1"/>
          </p:nvPr>
        </p:nvSpPr>
        <p:spPr>
          <a:xfrm>
            <a:off x="6070170" y="2079921"/>
            <a:ext cx="4977934" cy="1174625"/>
          </a:xfrm>
        </p:spPr>
        <p:txBody>
          <a:bodyPr>
            <a:normAutofit fontScale="25000" lnSpcReduction="20000"/>
          </a:bodyPr>
          <a:lstStyle/>
          <a:p>
            <a:r>
              <a:rPr lang="fr-FR" dirty="0">
                <a:solidFill>
                  <a:schemeClr val="bg1"/>
                </a:solidFill>
                <a:sym typeface="Wingdings 3" panose="05040102010807070707" pitchFamily="18" charset="2"/>
              </a:rPr>
              <a:t> </a:t>
            </a:r>
          </a:p>
          <a:p>
            <a:pPr algn="ctr">
              <a:lnSpc>
                <a:spcPct val="70000"/>
              </a:lnSpc>
            </a:pPr>
            <a:endParaRPr lang="fr-FR" sz="6000" b="0" dirty="0">
              <a:solidFill>
                <a:schemeClr val="bg1"/>
              </a:solidFill>
              <a:sym typeface="Wingdings 3" panose="05040102010807070707" pitchFamily="18" charset="2"/>
            </a:endParaRPr>
          </a:p>
          <a:p>
            <a:pPr algn="ctr">
              <a:lnSpc>
                <a:spcPct val="120000"/>
              </a:lnSpc>
              <a:spcBef>
                <a:spcPts val="0"/>
              </a:spcBef>
            </a:pPr>
            <a:r>
              <a:rPr lang="fr-FR" sz="8000" b="0" dirty="0">
                <a:solidFill>
                  <a:schemeClr val="bg1"/>
                </a:solidFill>
                <a:sym typeface="Wingdings 3" panose="05040102010807070707" pitchFamily="18" charset="2"/>
              </a:rPr>
              <a:t>Se réunir pour apprendre, pratiquer et partager nos connaissances linguistiques</a:t>
            </a:r>
          </a:p>
          <a:p>
            <a:pPr algn="ctr">
              <a:lnSpc>
                <a:spcPct val="70000"/>
              </a:lnSpc>
            </a:pPr>
            <a:endParaRPr lang="fr-FR" sz="6000" b="0" dirty="0">
              <a:solidFill>
                <a:schemeClr val="bg1"/>
              </a:solidFill>
              <a:sym typeface="Wingdings 3" panose="05040102010807070707" pitchFamily="18" charset="2"/>
            </a:endParaRPr>
          </a:p>
          <a:p>
            <a:endParaRPr lang="fr-FR" dirty="0"/>
          </a:p>
        </p:txBody>
      </p:sp>
      <p:sp>
        <p:nvSpPr>
          <p:cNvPr id="8" name="ZoneTexte 7">
            <a:extLst>
              <a:ext uri="{FF2B5EF4-FFF2-40B4-BE49-F238E27FC236}">
                <a16:creationId xmlns:a16="http://schemas.microsoft.com/office/drawing/2014/main" id="{5CE53B19-5664-43A4-813A-47ACA989839A}"/>
              </a:ext>
            </a:extLst>
          </p:cNvPr>
          <p:cNvSpPr txBox="1"/>
          <p:nvPr/>
        </p:nvSpPr>
        <p:spPr>
          <a:xfrm>
            <a:off x="609885" y="2086026"/>
            <a:ext cx="4977934" cy="707886"/>
          </a:xfrm>
          <a:prstGeom prst="rect">
            <a:avLst/>
          </a:prstGeom>
          <a:noFill/>
        </p:spPr>
        <p:txBody>
          <a:bodyPr wrap="square" rtlCol="0">
            <a:spAutoFit/>
          </a:bodyPr>
          <a:lstStyle/>
          <a:p>
            <a:pPr algn="ctr"/>
            <a:r>
              <a:rPr lang="fr-FR" sz="2000" dirty="0">
                <a:solidFill>
                  <a:schemeClr val="bg1"/>
                </a:solidFill>
              </a:rPr>
              <a:t>Vivre une expérience linguistique unique et enrichissante</a:t>
            </a:r>
          </a:p>
        </p:txBody>
      </p:sp>
      <p:grpSp>
        <p:nvGrpSpPr>
          <p:cNvPr id="17" name="Group 2">
            <a:extLst>
              <a:ext uri="{FF2B5EF4-FFF2-40B4-BE49-F238E27FC236}">
                <a16:creationId xmlns:a16="http://schemas.microsoft.com/office/drawing/2014/main" id="{F4B57769-D759-410E-B8E4-5C698B1970F9}"/>
              </a:ext>
            </a:extLst>
          </p:cNvPr>
          <p:cNvGrpSpPr>
            <a:grpSpLocks/>
          </p:cNvGrpSpPr>
          <p:nvPr/>
        </p:nvGrpSpPr>
        <p:grpSpPr bwMode="auto">
          <a:xfrm>
            <a:off x="10836769" y="708431"/>
            <a:ext cx="1218119" cy="1170532"/>
            <a:chOff x="107526028" y="105732150"/>
            <a:chExt cx="1486922" cy="1378009"/>
          </a:xfrm>
        </p:grpSpPr>
        <p:sp>
          <p:nvSpPr>
            <p:cNvPr id="18" name="AutoShape 3">
              <a:extLst>
                <a:ext uri="{FF2B5EF4-FFF2-40B4-BE49-F238E27FC236}">
                  <a16:creationId xmlns:a16="http://schemas.microsoft.com/office/drawing/2014/main" id="{17C3C3B4-5260-4E88-B7B4-16B2D05BD2A9}"/>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AutoShape 4">
              <a:extLst>
                <a:ext uri="{FF2B5EF4-FFF2-40B4-BE49-F238E27FC236}">
                  <a16:creationId xmlns:a16="http://schemas.microsoft.com/office/drawing/2014/main" id="{0461B372-EFDB-428F-84EC-EF8F3F44A564}"/>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WordArt 5">
              <a:extLst>
                <a:ext uri="{FF2B5EF4-FFF2-40B4-BE49-F238E27FC236}">
                  <a16:creationId xmlns:a16="http://schemas.microsoft.com/office/drawing/2014/main" id="{CDBFCBC2-0D84-4A2C-9132-13F161C9A0C2}"/>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2" name="WordArt 6">
              <a:extLst>
                <a:ext uri="{FF2B5EF4-FFF2-40B4-BE49-F238E27FC236}">
                  <a16:creationId xmlns:a16="http://schemas.microsoft.com/office/drawing/2014/main" id="{2C0B7836-896D-406B-A069-67F6395B4675}"/>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12" name="Vavrek -  Journeys End">
            <a:hlinkClick r:id="" action="ppaction://media"/>
            <a:extLst>
              <a:ext uri="{FF2B5EF4-FFF2-40B4-BE49-F238E27FC236}">
                <a16:creationId xmlns:a16="http://schemas.microsoft.com/office/drawing/2014/main" id="{74851535-D00A-445E-A625-1DA2FD888EEE}"/>
              </a:ext>
            </a:extLst>
          </p:cNvPr>
          <p:cNvPicPr>
            <a:picLocks noChangeAspect="1"/>
          </p:cNvPicPr>
          <p:nvPr>
            <a:audioFile r:link="rId2"/>
            <p:extLst>
              <p:ext uri="{DAA4B4D4-6D71-4841-9C94-3DE7FCFB9230}">
                <p14:media xmlns:p14="http://schemas.microsoft.com/office/powerpoint/2010/main" r:embed="rId3">
                  <p14:trim st="240911"/>
                </p14:media>
              </p:ext>
            </p:extLst>
          </p:nvPr>
        </p:nvPicPr>
        <p:blipFill>
          <a:blip r:embed="rId5"/>
          <a:stretch>
            <a:fillRect/>
          </a:stretch>
        </p:blipFill>
        <p:spPr>
          <a:xfrm>
            <a:off x="12858750" y="6400800"/>
            <a:ext cx="609600" cy="609600"/>
          </a:xfrm>
          <a:prstGeom prst="rect">
            <a:avLst/>
          </a:prstGeom>
        </p:spPr>
      </p:pic>
      <p:pic>
        <p:nvPicPr>
          <p:cNvPr id="3" name="Image 2">
            <a:extLst>
              <a:ext uri="{FF2B5EF4-FFF2-40B4-BE49-F238E27FC236}">
                <a16:creationId xmlns:a16="http://schemas.microsoft.com/office/drawing/2014/main" id="{06E19CE5-1D1D-4BC3-A2D5-C4F04251782D}"/>
              </a:ext>
            </a:extLst>
          </p:cNvPr>
          <p:cNvPicPr>
            <a:picLocks noChangeAspect="1"/>
          </p:cNvPicPr>
          <p:nvPr/>
        </p:nvPicPr>
        <p:blipFill>
          <a:blip r:embed="rId6"/>
          <a:stretch>
            <a:fillRect/>
          </a:stretch>
        </p:blipFill>
        <p:spPr>
          <a:xfrm>
            <a:off x="1128444" y="2838206"/>
            <a:ext cx="3279008" cy="2660581"/>
          </a:xfrm>
          <a:prstGeom prst="roundRect">
            <a:avLst>
              <a:gd name="adj" fmla="val 16667"/>
            </a:avLst>
          </a:prstGeom>
          <a:ln w="38100">
            <a:solidFill>
              <a:schemeClr val="tx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a:extLst>
              <a:ext uri="{FF2B5EF4-FFF2-40B4-BE49-F238E27FC236}">
                <a16:creationId xmlns:a16="http://schemas.microsoft.com/office/drawing/2014/main" id="{6550FB41-6111-41D4-BC57-3C14B2D3A1CE}"/>
              </a:ext>
            </a:extLst>
          </p:cNvPr>
          <p:cNvPicPr>
            <a:picLocks noChangeAspect="1"/>
          </p:cNvPicPr>
          <p:nvPr/>
        </p:nvPicPr>
        <p:blipFill>
          <a:blip r:embed="rId7"/>
          <a:stretch>
            <a:fillRect/>
          </a:stretch>
        </p:blipFill>
        <p:spPr>
          <a:xfrm>
            <a:off x="6563346" y="2915693"/>
            <a:ext cx="3730836" cy="2938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ZoneTexte 3">
            <a:extLst>
              <a:ext uri="{FF2B5EF4-FFF2-40B4-BE49-F238E27FC236}">
                <a16:creationId xmlns:a16="http://schemas.microsoft.com/office/drawing/2014/main" id="{F6BE1C9F-0AF9-40BE-9FC5-244B81A2A108}"/>
              </a:ext>
            </a:extLst>
          </p:cNvPr>
          <p:cNvSpPr txBox="1"/>
          <p:nvPr/>
        </p:nvSpPr>
        <p:spPr>
          <a:xfrm>
            <a:off x="1015825" y="5566298"/>
            <a:ext cx="3545452" cy="923330"/>
          </a:xfrm>
          <a:prstGeom prst="rect">
            <a:avLst/>
          </a:prstGeom>
          <a:noFill/>
        </p:spPr>
        <p:txBody>
          <a:bodyPr wrap="square" rtlCol="0">
            <a:spAutoFit/>
          </a:bodyPr>
          <a:lstStyle/>
          <a:p>
            <a:pPr algn="ctr"/>
            <a:r>
              <a:rPr lang="fr-FR" dirty="0">
                <a:solidFill>
                  <a:schemeClr val="bg1"/>
                </a:solidFill>
              </a:rPr>
              <a:t>La cité internationale de la langue française au château de Villers-Cotterêts</a:t>
            </a:r>
          </a:p>
        </p:txBody>
      </p:sp>
    </p:spTree>
    <p:custDataLst>
      <p:tags r:id="rId1"/>
    </p:custDataLst>
    <p:extLst>
      <p:ext uri="{BB962C8B-B14F-4D97-AF65-F5344CB8AC3E}">
        <p14:creationId xmlns:p14="http://schemas.microsoft.com/office/powerpoint/2010/main" val="1547100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8561">
        <p15:prstTrans prst="drape"/>
      </p:transition>
    </mc:Choice>
    <mc:Fallback xmlns="">
      <p:transition spd="slow" advTm="85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71D9F-1C07-4CAC-B852-6C5B0DC328A7}"/>
              </a:ext>
            </a:extLst>
          </p:cNvPr>
          <p:cNvSpPr>
            <a:spLocks noGrp="1"/>
          </p:cNvSpPr>
          <p:nvPr>
            <p:ph type="title"/>
          </p:nvPr>
        </p:nvSpPr>
        <p:spPr/>
        <p:txBody>
          <a:bodyPr/>
          <a:lstStyle/>
          <a:p>
            <a:r>
              <a:rPr lang="fr-FR" dirty="0"/>
              <a:t>Mais aussi</a:t>
            </a:r>
          </a:p>
        </p:txBody>
      </p:sp>
      <p:sp>
        <p:nvSpPr>
          <p:cNvPr id="3" name="Espace réservé du texte 2">
            <a:extLst>
              <a:ext uri="{FF2B5EF4-FFF2-40B4-BE49-F238E27FC236}">
                <a16:creationId xmlns:a16="http://schemas.microsoft.com/office/drawing/2014/main" id="{EACCD0EA-235F-48EE-86E8-BCF6C2C5D2E1}"/>
              </a:ext>
            </a:extLst>
          </p:cNvPr>
          <p:cNvSpPr>
            <a:spLocks noGrp="1"/>
          </p:cNvSpPr>
          <p:nvPr>
            <p:ph type="body" idx="1"/>
          </p:nvPr>
        </p:nvSpPr>
        <p:spPr>
          <a:xfrm>
            <a:off x="528635" y="2454768"/>
            <a:ext cx="3503338" cy="864393"/>
          </a:xfrm>
        </p:spPr>
        <p:txBody>
          <a:bodyPr/>
          <a:lstStyle/>
          <a:p>
            <a:pPr algn="ctr"/>
            <a:r>
              <a:rPr lang="fr-FR" dirty="0">
                <a:solidFill>
                  <a:schemeClr val="bg1"/>
                </a:solidFill>
              </a:rPr>
              <a:t>Echanger des idées et apprendre les uns </a:t>
            </a:r>
            <a:br>
              <a:rPr lang="fr-FR" dirty="0">
                <a:solidFill>
                  <a:schemeClr val="bg1"/>
                </a:solidFill>
              </a:rPr>
            </a:br>
            <a:r>
              <a:rPr lang="fr-FR" dirty="0">
                <a:solidFill>
                  <a:schemeClr val="bg1"/>
                </a:solidFill>
              </a:rPr>
              <a:t>des autres</a:t>
            </a:r>
          </a:p>
        </p:txBody>
      </p:sp>
      <p:sp>
        <p:nvSpPr>
          <p:cNvPr id="5" name="Espace réservé du texte 4">
            <a:extLst>
              <a:ext uri="{FF2B5EF4-FFF2-40B4-BE49-F238E27FC236}">
                <a16:creationId xmlns:a16="http://schemas.microsoft.com/office/drawing/2014/main" id="{4E4A6A12-D0AD-425E-92ED-F073BF117F5F}"/>
              </a:ext>
            </a:extLst>
          </p:cNvPr>
          <p:cNvSpPr>
            <a:spLocks noGrp="1"/>
          </p:cNvSpPr>
          <p:nvPr>
            <p:ph type="body" sz="quarter" idx="3"/>
          </p:nvPr>
        </p:nvSpPr>
        <p:spPr>
          <a:xfrm>
            <a:off x="4358076" y="2598834"/>
            <a:ext cx="3372452" cy="576262"/>
          </a:xfrm>
        </p:spPr>
        <p:txBody>
          <a:bodyPr/>
          <a:lstStyle/>
          <a:p>
            <a:pPr algn="ctr"/>
            <a:r>
              <a:rPr lang="fr-FR" dirty="0">
                <a:solidFill>
                  <a:schemeClr val="bg1"/>
                </a:solidFill>
              </a:rPr>
              <a:t>Exciter ses neurones, entretenir sa mémoire</a:t>
            </a:r>
          </a:p>
        </p:txBody>
      </p:sp>
      <p:sp>
        <p:nvSpPr>
          <p:cNvPr id="7" name="Espace réservé du texte 6">
            <a:extLst>
              <a:ext uri="{FF2B5EF4-FFF2-40B4-BE49-F238E27FC236}">
                <a16:creationId xmlns:a16="http://schemas.microsoft.com/office/drawing/2014/main" id="{A2A80780-E574-4DD9-A163-ABB204EA1023}"/>
              </a:ext>
            </a:extLst>
          </p:cNvPr>
          <p:cNvSpPr>
            <a:spLocks noGrp="1"/>
          </p:cNvSpPr>
          <p:nvPr>
            <p:ph type="body" sz="quarter" idx="13"/>
          </p:nvPr>
        </p:nvSpPr>
        <p:spPr>
          <a:xfrm>
            <a:off x="8262167" y="2598834"/>
            <a:ext cx="3401198" cy="576262"/>
          </a:xfrm>
        </p:spPr>
        <p:txBody>
          <a:bodyPr/>
          <a:lstStyle/>
          <a:p>
            <a:pPr algn="ctr"/>
            <a:r>
              <a:rPr lang="fr-FR" dirty="0">
                <a:solidFill>
                  <a:schemeClr val="bg1"/>
                </a:solidFill>
              </a:rPr>
              <a:t>S’ouvrir et découvrir d’autres cultures</a:t>
            </a:r>
          </a:p>
        </p:txBody>
      </p:sp>
      <p:grpSp>
        <p:nvGrpSpPr>
          <p:cNvPr id="18" name="Group 2">
            <a:extLst>
              <a:ext uri="{FF2B5EF4-FFF2-40B4-BE49-F238E27FC236}">
                <a16:creationId xmlns:a16="http://schemas.microsoft.com/office/drawing/2014/main" id="{0EA7285A-2C04-47C0-A414-4189019C5C93}"/>
              </a:ext>
            </a:extLst>
          </p:cNvPr>
          <p:cNvGrpSpPr>
            <a:grpSpLocks/>
          </p:cNvGrpSpPr>
          <p:nvPr/>
        </p:nvGrpSpPr>
        <p:grpSpPr bwMode="auto">
          <a:xfrm>
            <a:off x="10836769" y="708431"/>
            <a:ext cx="1218119" cy="1170532"/>
            <a:chOff x="107526028" y="105732150"/>
            <a:chExt cx="1486922" cy="1378009"/>
          </a:xfrm>
        </p:grpSpPr>
        <p:sp>
          <p:nvSpPr>
            <p:cNvPr id="19" name="AutoShape 3">
              <a:extLst>
                <a:ext uri="{FF2B5EF4-FFF2-40B4-BE49-F238E27FC236}">
                  <a16:creationId xmlns:a16="http://schemas.microsoft.com/office/drawing/2014/main" id="{AC748074-B294-456C-9953-F0C55463EBAA}"/>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2" name="AutoShape 4">
              <a:extLst>
                <a:ext uri="{FF2B5EF4-FFF2-40B4-BE49-F238E27FC236}">
                  <a16:creationId xmlns:a16="http://schemas.microsoft.com/office/drawing/2014/main" id="{5EF0D44C-31EC-44BB-92E2-138EBF044F0A}"/>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3" name="WordArt 5">
              <a:extLst>
                <a:ext uri="{FF2B5EF4-FFF2-40B4-BE49-F238E27FC236}">
                  <a16:creationId xmlns:a16="http://schemas.microsoft.com/office/drawing/2014/main" id="{EE66D4F0-A978-4C79-980F-12118C137D71}"/>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4" name="WordArt 6">
              <a:extLst>
                <a:ext uri="{FF2B5EF4-FFF2-40B4-BE49-F238E27FC236}">
                  <a16:creationId xmlns:a16="http://schemas.microsoft.com/office/drawing/2014/main" id="{6BCECAE3-D097-4983-A54F-ED36CF1B3DC7}"/>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8" name="Image 7">
            <a:extLst>
              <a:ext uri="{FF2B5EF4-FFF2-40B4-BE49-F238E27FC236}">
                <a16:creationId xmlns:a16="http://schemas.microsoft.com/office/drawing/2014/main" id="{1F390AD9-BA24-47F5-AE96-E14AD01E2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363" y="3429000"/>
            <a:ext cx="3537040" cy="2726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a:extLst>
              <a:ext uri="{FF2B5EF4-FFF2-40B4-BE49-F238E27FC236}">
                <a16:creationId xmlns:a16="http://schemas.microsoft.com/office/drawing/2014/main" id="{4C243624-353A-4CB7-B791-4BB62EC13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401" y="3377816"/>
            <a:ext cx="3576730" cy="2726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a:extLst>
              <a:ext uri="{FF2B5EF4-FFF2-40B4-BE49-F238E27FC236}">
                <a16:creationId xmlns:a16="http://schemas.microsoft.com/office/drawing/2014/main" id="{AC99B1BE-CFF3-4602-98B0-50C1C7708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5" y="3429000"/>
            <a:ext cx="3576730" cy="2726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377292682"/>
      </p:ext>
    </p:extLst>
  </p:cSld>
  <p:clrMapOvr>
    <a:masterClrMapping/>
  </p:clrMapOvr>
  <mc:AlternateContent xmlns:mc="http://schemas.openxmlformats.org/markup-compatibility/2006" xmlns:p14="http://schemas.microsoft.com/office/powerpoint/2010/main">
    <mc:Choice Requires="p14">
      <p:transition spd="slow" p14:dur="3000" advTm="12000">
        <p:blinds dir="vert"/>
      </p:transition>
    </mc:Choice>
    <mc:Fallback xmlns="">
      <p:transition spd="slow" advTm="12000">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D9963-4D91-49D1-8A80-4C8BC5E45115}"/>
              </a:ext>
            </a:extLst>
          </p:cNvPr>
          <p:cNvSpPr>
            <a:spLocks noGrp="1"/>
          </p:cNvSpPr>
          <p:nvPr>
            <p:ph type="title"/>
          </p:nvPr>
        </p:nvSpPr>
        <p:spPr>
          <a:xfrm>
            <a:off x="331332" y="670872"/>
            <a:ext cx="10664267" cy="3592750"/>
          </a:xfrm>
        </p:spPr>
        <p:txBody>
          <a:bodyPr/>
          <a:lstStyle/>
          <a:p>
            <a:pPr algn="ctr"/>
            <a:r>
              <a:rPr lang="fr-FR" i="1" dirty="0"/>
              <a:t>Une langue, ce sont des mots, </a:t>
            </a:r>
            <a:br>
              <a:rPr lang="fr-FR" i="1" dirty="0"/>
            </a:br>
            <a:r>
              <a:rPr lang="fr-FR" i="1" dirty="0"/>
              <a:t>une grammaire mais aussi une culture, </a:t>
            </a:r>
            <a:br>
              <a:rPr lang="fr-FR" i="1" dirty="0"/>
            </a:br>
            <a:r>
              <a:rPr lang="fr-FR" i="1" dirty="0"/>
              <a:t>un mode de pensée.</a:t>
            </a:r>
            <a:br>
              <a:rPr lang="fr-FR" i="1" dirty="0"/>
            </a:br>
            <a:r>
              <a:rPr lang="fr-FR" i="1" dirty="0"/>
              <a:t>Une langue est un trésor qui se valorise en l’utilisant. </a:t>
            </a:r>
            <a:br>
              <a:rPr lang="fr-FR" i="1" dirty="0"/>
            </a:br>
            <a:r>
              <a:rPr lang="fr-FR" i="1" dirty="0"/>
              <a:t>Parler la langue de l’autre,</a:t>
            </a:r>
            <a:br>
              <a:rPr lang="fr-FR" i="1" dirty="0"/>
            </a:br>
            <a:r>
              <a:rPr lang="fr-FR" i="1" dirty="0"/>
              <a:t>C’est commencer à le comprendre.</a:t>
            </a:r>
            <a:endParaRPr lang="fr-FR" dirty="0"/>
          </a:p>
        </p:txBody>
      </p:sp>
      <p:grpSp>
        <p:nvGrpSpPr>
          <p:cNvPr id="11" name="Group 2">
            <a:extLst>
              <a:ext uri="{FF2B5EF4-FFF2-40B4-BE49-F238E27FC236}">
                <a16:creationId xmlns:a16="http://schemas.microsoft.com/office/drawing/2014/main" id="{54EBD8A0-BD46-4C14-A45B-62F671F7B1BA}"/>
              </a:ext>
            </a:extLst>
          </p:cNvPr>
          <p:cNvGrpSpPr>
            <a:grpSpLocks/>
          </p:cNvGrpSpPr>
          <p:nvPr/>
        </p:nvGrpSpPr>
        <p:grpSpPr bwMode="auto">
          <a:xfrm>
            <a:off x="10762878" y="4631872"/>
            <a:ext cx="1218119" cy="1170532"/>
            <a:chOff x="107526028" y="105732150"/>
            <a:chExt cx="1486922" cy="1378009"/>
          </a:xfrm>
        </p:grpSpPr>
        <p:sp>
          <p:nvSpPr>
            <p:cNvPr id="12" name="AutoShape 3">
              <a:extLst>
                <a:ext uri="{FF2B5EF4-FFF2-40B4-BE49-F238E27FC236}">
                  <a16:creationId xmlns:a16="http://schemas.microsoft.com/office/drawing/2014/main" id="{6B8D7F44-821C-4DAE-AEBA-B1133B14210A}"/>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AutoShape 4">
              <a:extLst>
                <a:ext uri="{FF2B5EF4-FFF2-40B4-BE49-F238E27FC236}">
                  <a16:creationId xmlns:a16="http://schemas.microsoft.com/office/drawing/2014/main" id="{FA087F0A-E25F-487E-8C5F-06AA3993D831}"/>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WordArt 5">
              <a:extLst>
                <a:ext uri="{FF2B5EF4-FFF2-40B4-BE49-F238E27FC236}">
                  <a16:creationId xmlns:a16="http://schemas.microsoft.com/office/drawing/2014/main" id="{2E3EC014-07B7-471A-AA50-CC81BC15164B}"/>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5" name="WordArt 6">
              <a:extLst>
                <a:ext uri="{FF2B5EF4-FFF2-40B4-BE49-F238E27FC236}">
                  <a16:creationId xmlns:a16="http://schemas.microsoft.com/office/drawing/2014/main" id="{A91775F7-C76C-4F96-B691-F416C8FF1339}"/>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
        <p:nvSpPr>
          <p:cNvPr id="3" name="ZoneTexte 2">
            <a:extLst>
              <a:ext uri="{FF2B5EF4-FFF2-40B4-BE49-F238E27FC236}">
                <a16:creationId xmlns:a16="http://schemas.microsoft.com/office/drawing/2014/main" id="{303180AC-B069-4A43-BEC8-FA27CFA33404}"/>
              </a:ext>
            </a:extLst>
          </p:cNvPr>
          <p:cNvSpPr txBox="1"/>
          <p:nvPr/>
        </p:nvSpPr>
        <p:spPr>
          <a:xfrm>
            <a:off x="4441371" y="4831366"/>
            <a:ext cx="5747874" cy="707886"/>
          </a:xfrm>
          <a:prstGeom prst="rect">
            <a:avLst/>
          </a:prstGeom>
          <a:noFill/>
        </p:spPr>
        <p:txBody>
          <a:bodyPr wrap="square" rtlCol="0">
            <a:spAutoFit/>
          </a:bodyPr>
          <a:lstStyle/>
          <a:p>
            <a:pPr algn="r"/>
            <a:r>
              <a:rPr lang="fr-FR" sz="4000" dirty="0"/>
              <a:t>LE CLUB LINGUISTIQUE</a:t>
            </a:r>
          </a:p>
        </p:txBody>
      </p:sp>
    </p:spTree>
    <p:extLst>
      <p:ext uri="{BB962C8B-B14F-4D97-AF65-F5344CB8AC3E}">
        <p14:creationId xmlns:p14="http://schemas.microsoft.com/office/powerpoint/2010/main" val="2716287148"/>
      </p:ext>
    </p:extLst>
  </p:cSld>
  <p:clrMapOvr>
    <a:masterClrMapping/>
  </p:clrMapOvr>
  <p:transition spd="slow" advTm="1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11"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2DB37-B348-46B6-88A8-C5702026E317}"/>
              </a:ext>
            </a:extLst>
          </p:cNvPr>
          <p:cNvSpPr>
            <a:spLocks noGrp="1"/>
          </p:cNvSpPr>
          <p:nvPr>
            <p:ph type="title"/>
          </p:nvPr>
        </p:nvSpPr>
        <p:spPr>
          <a:xfrm>
            <a:off x="718422" y="685797"/>
            <a:ext cx="9613858" cy="2798842"/>
          </a:xfrm>
        </p:spPr>
        <p:txBody>
          <a:bodyPr>
            <a:normAutofit/>
          </a:bodyPr>
          <a:lstStyle/>
          <a:p>
            <a:pPr algn="ctr">
              <a:lnSpc>
                <a:spcPct val="150000"/>
              </a:lnSpc>
            </a:pPr>
            <a:r>
              <a:rPr lang="fr-FR" sz="3600" dirty="0">
                <a:solidFill>
                  <a:schemeClr val="bg1"/>
                </a:solidFill>
              </a:rPr>
              <a:t>A bientôt ! </a:t>
            </a:r>
            <a:r>
              <a:rPr lang="fr-FR" sz="3600" dirty="0" err="1">
                <a:solidFill>
                  <a:schemeClr val="bg1"/>
                </a:solidFill>
              </a:rPr>
              <a:t>See</a:t>
            </a:r>
            <a:r>
              <a:rPr lang="fr-FR" sz="3600" dirty="0">
                <a:solidFill>
                  <a:schemeClr val="bg1"/>
                </a:solidFill>
              </a:rPr>
              <a:t> </a:t>
            </a:r>
            <a:r>
              <a:rPr lang="fr-FR" sz="3600" dirty="0" err="1">
                <a:solidFill>
                  <a:schemeClr val="bg1"/>
                </a:solidFill>
              </a:rPr>
              <a:t>you</a:t>
            </a:r>
            <a:r>
              <a:rPr lang="fr-FR" sz="3600" dirty="0">
                <a:solidFill>
                  <a:schemeClr val="bg1"/>
                </a:solidFill>
              </a:rPr>
              <a:t> </a:t>
            </a:r>
            <a:r>
              <a:rPr lang="fr-FR" sz="3600" dirty="0" err="1">
                <a:solidFill>
                  <a:schemeClr val="bg1"/>
                </a:solidFill>
              </a:rPr>
              <a:t>soon</a:t>
            </a:r>
            <a:r>
              <a:rPr lang="fr-FR" sz="3600" dirty="0">
                <a:solidFill>
                  <a:schemeClr val="bg1"/>
                </a:solidFill>
              </a:rPr>
              <a:t> ! Bis </a:t>
            </a:r>
            <a:r>
              <a:rPr lang="fr-FR" sz="3600" dirty="0" err="1">
                <a:solidFill>
                  <a:schemeClr val="bg1"/>
                </a:solidFill>
              </a:rPr>
              <a:t>bald</a:t>
            </a:r>
            <a:r>
              <a:rPr lang="fr-FR" sz="3600" dirty="0">
                <a:solidFill>
                  <a:schemeClr val="bg1"/>
                </a:solidFill>
              </a:rPr>
              <a:t> !</a:t>
            </a:r>
            <a:br>
              <a:rPr lang="fr-FR" sz="3600" dirty="0">
                <a:solidFill>
                  <a:schemeClr val="bg1"/>
                </a:solidFill>
              </a:rPr>
            </a:br>
            <a:r>
              <a:rPr lang="fr-FR" sz="3600" dirty="0" err="1">
                <a:solidFill>
                  <a:schemeClr val="bg1"/>
                </a:solidFill>
              </a:rPr>
              <a:t>Hasta</a:t>
            </a:r>
            <a:r>
              <a:rPr lang="fr-FR" sz="3600" dirty="0">
                <a:solidFill>
                  <a:schemeClr val="bg1"/>
                </a:solidFill>
              </a:rPr>
              <a:t> </a:t>
            </a:r>
            <a:r>
              <a:rPr lang="fr-FR" sz="3600" dirty="0" err="1">
                <a:solidFill>
                  <a:schemeClr val="bg1"/>
                </a:solidFill>
              </a:rPr>
              <a:t>pronto</a:t>
            </a:r>
            <a:r>
              <a:rPr lang="fr-FR" sz="3600" dirty="0">
                <a:solidFill>
                  <a:schemeClr val="bg1"/>
                </a:solidFill>
              </a:rPr>
              <a:t> ! Ci </a:t>
            </a:r>
            <a:r>
              <a:rPr lang="fr-FR" sz="3600" dirty="0" err="1">
                <a:solidFill>
                  <a:schemeClr val="bg1"/>
                </a:solidFill>
              </a:rPr>
              <a:t>vediamo</a:t>
            </a:r>
            <a:r>
              <a:rPr lang="fr-FR" sz="3600" dirty="0">
                <a:solidFill>
                  <a:schemeClr val="bg1"/>
                </a:solidFill>
              </a:rPr>
              <a:t> !</a:t>
            </a:r>
          </a:p>
        </p:txBody>
      </p:sp>
      <p:pic>
        <p:nvPicPr>
          <p:cNvPr id="4" name="Image 3" descr="Résultat de recherche d'images pour &quot;bonjour en plusieurs langues&quot;">
            <a:hlinkClick r:id="rId3" tgtFrame="&quot;_blank&quot;"/>
            <a:extLst>
              <a:ext uri="{FF2B5EF4-FFF2-40B4-BE49-F238E27FC236}">
                <a16:creationId xmlns:a16="http://schemas.microsoft.com/office/drawing/2014/main" id="{E9C0203F-A068-445C-BEFF-9A2A1257F44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52564" y="3562737"/>
            <a:ext cx="4956919" cy="2798842"/>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perspectiveHeroicExtremeLeftFacing"/>
            <a:lightRig rig="contrasting" dir="t">
              <a:rot lat="0" lon="0" rev="3000000"/>
            </a:lightRig>
          </a:scene3d>
          <a:sp3d contourW="7620">
            <a:bevelT w="95250" h="31750"/>
            <a:contourClr>
              <a:srgbClr val="333333"/>
            </a:contourClr>
          </a:sp3d>
        </p:spPr>
      </p:pic>
      <p:sp>
        <p:nvSpPr>
          <p:cNvPr id="3" name="ZoneTexte 2">
            <a:extLst>
              <a:ext uri="{FF2B5EF4-FFF2-40B4-BE49-F238E27FC236}">
                <a16:creationId xmlns:a16="http://schemas.microsoft.com/office/drawing/2014/main" id="{A61CF14C-50DB-40CE-8D0B-752B92F64ECC}"/>
              </a:ext>
            </a:extLst>
          </p:cNvPr>
          <p:cNvSpPr txBox="1"/>
          <p:nvPr/>
        </p:nvSpPr>
        <p:spPr>
          <a:xfrm>
            <a:off x="1703260" y="4737520"/>
            <a:ext cx="2341266" cy="1015663"/>
          </a:xfrm>
          <a:prstGeom prst="rect">
            <a:avLst/>
          </a:prstGeom>
          <a:noFill/>
        </p:spPr>
        <p:txBody>
          <a:bodyPr wrap="square" rtlCol="0">
            <a:spAutoFit/>
          </a:bodyPr>
          <a:lstStyle/>
          <a:p>
            <a:r>
              <a:rPr lang="fr-FR" sz="6000" dirty="0"/>
              <a:t>MERCI</a:t>
            </a:r>
          </a:p>
        </p:txBody>
      </p:sp>
      <p:grpSp>
        <p:nvGrpSpPr>
          <p:cNvPr id="12" name="Group 2">
            <a:extLst>
              <a:ext uri="{FF2B5EF4-FFF2-40B4-BE49-F238E27FC236}">
                <a16:creationId xmlns:a16="http://schemas.microsoft.com/office/drawing/2014/main" id="{25C8C580-2825-487E-9F21-50DEAA9C1AA4}"/>
              </a:ext>
            </a:extLst>
          </p:cNvPr>
          <p:cNvGrpSpPr>
            <a:grpSpLocks/>
          </p:cNvGrpSpPr>
          <p:nvPr/>
        </p:nvGrpSpPr>
        <p:grpSpPr bwMode="auto">
          <a:xfrm>
            <a:off x="10772115" y="4660085"/>
            <a:ext cx="1218119" cy="1170532"/>
            <a:chOff x="107526028" y="105732150"/>
            <a:chExt cx="1486922" cy="1378009"/>
          </a:xfrm>
        </p:grpSpPr>
        <p:sp>
          <p:nvSpPr>
            <p:cNvPr id="13" name="AutoShape 3">
              <a:extLst>
                <a:ext uri="{FF2B5EF4-FFF2-40B4-BE49-F238E27FC236}">
                  <a16:creationId xmlns:a16="http://schemas.microsoft.com/office/drawing/2014/main" id="{2955D23A-4731-418F-B334-6BF13B9A12DD}"/>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AutoShape 4">
              <a:extLst>
                <a:ext uri="{FF2B5EF4-FFF2-40B4-BE49-F238E27FC236}">
                  <a16:creationId xmlns:a16="http://schemas.microsoft.com/office/drawing/2014/main" id="{A451B6CA-6D14-4B13-AA4F-35F4FB817B84}"/>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WordArt 5">
              <a:extLst>
                <a:ext uri="{FF2B5EF4-FFF2-40B4-BE49-F238E27FC236}">
                  <a16:creationId xmlns:a16="http://schemas.microsoft.com/office/drawing/2014/main" id="{5AF816E2-2A9C-4426-8C8E-141B7A865333}"/>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6" name="WordArt 6">
              <a:extLst>
                <a:ext uri="{FF2B5EF4-FFF2-40B4-BE49-F238E27FC236}">
                  <a16:creationId xmlns:a16="http://schemas.microsoft.com/office/drawing/2014/main" id="{E2F5978C-4152-4422-A186-912C2A4614E8}"/>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Tree>
    <p:custDataLst>
      <p:tags r:id="rId1"/>
    </p:custDataLst>
    <p:extLst>
      <p:ext uri="{BB962C8B-B14F-4D97-AF65-F5344CB8AC3E}">
        <p14:creationId xmlns:p14="http://schemas.microsoft.com/office/powerpoint/2010/main" val="397379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
        <p15:prstTrans prst="airplane"/>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4"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5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2000"/>
                                        <p:tgtEl>
                                          <p:spTgt spid="4"/>
                                        </p:tgtEl>
                                      </p:cBhvr>
                                    </p:animEffect>
                                    <p:anim calcmode="lin" valueType="num">
                                      <p:cBhvr>
                                        <p:cTn id="11" dur="2000"/>
                                        <p:tgtEl>
                                          <p:spTgt spid="4"/>
                                        </p:tgtEl>
                                        <p:attrNameLst>
                                          <p:attrName>ppt_x</p:attrName>
                                        </p:attrNameLst>
                                      </p:cBhvr>
                                      <p:tavLst>
                                        <p:tav tm="0">
                                          <p:val>
                                            <p:strVal val="ppt_x"/>
                                          </p:val>
                                        </p:tav>
                                        <p:tav tm="100000">
                                          <p:val>
                                            <p:strVal val="ppt_x"/>
                                          </p:val>
                                        </p:tav>
                                      </p:tavLst>
                                    </p:anim>
                                    <p:anim calcmode="lin" valueType="num">
                                      <p:cBhvr>
                                        <p:cTn id="12" dur="2000"/>
                                        <p:tgtEl>
                                          <p:spTgt spid="4"/>
                                        </p:tgtEl>
                                        <p:attrNameLst>
                                          <p:attrName>ppt_y</p:attrName>
                                        </p:attrNameLst>
                                      </p:cBhvr>
                                      <p:tavLst>
                                        <p:tav tm="0">
                                          <p:val>
                                            <p:strVal val="ppt_y"/>
                                          </p:val>
                                        </p:tav>
                                        <p:tav tm="100000">
                                          <p:val>
                                            <p:strVal val="ppt_y+.1"/>
                                          </p:val>
                                        </p:tav>
                                      </p:tavLst>
                                    </p:anim>
                                    <p:set>
                                      <p:cBhvr>
                                        <p:cTn id="13" dur="1" fill="hold">
                                          <p:stCondLst>
                                            <p:cond delay="1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 calcmode="lin" valueType="num">
                                      <p:cBhvr>
                                        <p:cTn id="20" dur="2000" fill="hold"/>
                                        <p:tgtEl>
                                          <p:spTgt spid="3"/>
                                        </p:tgtEl>
                                        <p:attrNameLst>
                                          <p:attrName>style.rotation</p:attrName>
                                        </p:attrNameLst>
                                      </p:cBhvr>
                                      <p:tavLst>
                                        <p:tav tm="0">
                                          <p:val>
                                            <p:fltVal val="90"/>
                                          </p:val>
                                        </p:tav>
                                        <p:tav tm="100000">
                                          <p:val>
                                            <p:fltVal val="0"/>
                                          </p:val>
                                        </p:tav>
                                      </p:tavLst>
                                    </p:anim>
                                    <p:animEffect transition="in" filter="fade">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4"/>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7" name="Image 16" descr="Résultat de recherche d'images pour &quot;bonjour en plusieurs langues&quot;">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8019784" y="4521407"/>
            <a:ext cx="3456038" cy="1800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re 1"/>
          <p:cNvSpPr>
            <a:spLocks noGrp="1"/>
          </p:cNvSpPr>
          <p:nvPr>
            <p:ph type="title"/>
          </p:nvPr>
        </p:nvSpPr>
        <p:spPr/>
        <p:txBody>
          <a:bodyPr/>
          <a:lstStyle/>
          <a:p>
            <a:r>
              <a:rPr lang="fr-FR" dirty="0"/>
              <a:t>Nous découvrir</a:t>
            </a:r>
          </a:p>
        </p:txBody>
      </p:sp>
      <p:sp>
        <p:nvSpPr>
          <p:cNvPr id="3" name="Espace réservé du contenu 2"/>
          <p:cNvSpPr>
            <a:spLocks noGrp="1"/>
          </p:cNvSpPr>
          <p:nvPr>
            <p:ph idx="1"/>
          </p:nvPr>
        </p:nvSpPr>
        <p:spPr>
          <a:xfrm>
            <a:off x="547155" y="2489210"/>
            <a:ext cx="9821963" cy="3145168"/>
          </a:xfrm>
        </p:spPr>
        <p:txBody>
          <a:bodyPr>
            <a:normAutofit fontScale="32500" lnSpcReduction="20000"/>
          </a:bodyPr>
          <a:lstStyle/>
          <a:p>
            <a:pPr marL="0" indent="0" algn="just">
              <a:lnSpc>
                <a:spcPct val="120000"/>
              </a:lnSpc>
              <a:spcBef>
                <a:spcPts val="0"/>
              </a:spcBef>
              <a:spcAft>
                <a:spcPts val="600"/>
              </a:spcAft>
              <a:buNone/>
            </a:pPr>
            <a:r>
              <a:rPr lang="fr-FR" sz="7400" dirty="0">
                <a:solidFill>
                  <a:schemeClr val="bg1"/>
                </a:solidFill>
              </a:rPr>
              <a:t>   Le Club Linguistique, créé en 2016 a pour but de mettre en valeur </a:t>
            </a:r>
          </a:p>
          <a:p>
            <a:pPr marL="0" indent="0" algn="just">
              <a:lnSpc>
                <a:spcPct val="120000"/>
              </a:lnSpc>
              <a:spcBef>
                <a:spcPts val="0"/>
              </a:spcBef>
              <a:spcAft>
                <a:spcPts val="600"/>
              </a:spcAft>
              <a:buNone/>
            </a:pPr>
            <a:r>
              <a:rPr lang="fr-FR" sz="7400" dirty="0">
                <a:solidFill>
                  <a:schemeClr val="bg1"/>
                </a:solidFill>
              </a:rPr>
              <a:t>les langues du monde, en particulier les langues parlées à Sénart Grand Paris Sud.</a:t>
            </a:r>
          </a:p>
          <a:p>
            <a:pPr marL="0" indent="0" algn="just">
              <a:lnSpc>
                <a:spcPct val="120000"/>
              </a:lnSpc>
              <a:spcBef>
                <a:spcPts val="0"/>
              </a:spcBef>
              <a:spcAft>
                <a:spcPts val="600"/>
              </a:spcAft>
              <a:buNone/>
            </a:pPr>
            <a:r>
              <a:rPr lang="fr-FR" sz="7400" dirty="0">
                <a:solidFill>
                  <a:schemeClr val="bg1"/>
                </a:solidFill>
              </a:rPr>
              <a:t>Si vous êtes curieux et que vous souhaitez découvrir de nouvelles langues et cultures, notre club est fait pour vous.</a:t>
            </a:r>
          </a:p>
          <a:p>
            <a:pPr marL="0" indent="0">
              <a:lnSpc>
                <a:spcPct val="120000"/>
              </a:lnSpc>
              <a:spcBef>
                <a:spcPts val="0"/>
              </a:spcBef>
              <a:spcAft>
                <a:spcPts val="600"/>
              </a:spcAft>
              <a:buNone/>
            </a:pPr>
            <a:r>
              <a:rPr lang="fr-FR" sz="7400" dirty="0">
                <a:solidFill>
                  <a:schemeClr val="bg1"/>
                </a:solidFill>
              </a:rPr>
              <a:t>Notre association offre un environnement convivial et stimulant pour pratiquer et améliorer vos compétences linguistiques.</a:t>
            </a:r>
          </a:p>
          <a:p>
            <a:pPr marL="0" indent="0">
              <a:buNone/>
            </a:pPr>
            <a:endParaRPr lang="fr-FR" dirty="0"/>
          </a:p>
        </p:txBody>
      </p:sp>
      <p:grpSp>
        <p:nvGrpSpPr>
          <p:cNvPr id="25" name="Group 2">
            <a:extLst>
              <a:ext uri="{FF2B5EF4-FFF2-40B4-BE49-F238E27FC236}">
                <a16:creationId xmlns:a16="http://schemas.microsoft.com/office/drawing/2014/main" id="{4BF98E74-4090-487C-B6C0-BA41E78BCEF7}"/>
              </a:ext>
            </a:extLst>
          </p:cNvPr>
          <p:cNvGrpSpPr>
            <a:grpSpLocks/>
          </p:cNvGrpSpPr>
          <p:nvPr/>
        </p:nvGrpSpPr>
        <p:grpSpPr bwMode="auto">
          <a:xfrm>
            <a:off x="10790587" y="692837"/>
            <a:ext cx="1218119" cy="1170532"/>
            <a:chOff x="107526028" y="105732150"/>
            <a:chExt cx="1486922" cy="1378009"/>
          </a:xfrm>
        </p:grpSpPr>
        <p:sp>
          <p:nvSpPr>
            <p:cNvPr id="26" name="AutoShape 3">
              <a:extLst>
                <a:ext uri="{FF2B5EF4-FFF2-40B4-BE49-F238E27FC236}">
                  <a16:creationId xmlns:a16="http://schemas.microsoft.com/office/drawing/2014/main" id="{E0562BA3-C6D8-4008-8966-9F30F026318C}"/>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7" name="AutoShape 4">
              <a:extLst>
                <a:ext uri="{FF2B5EF4-FFF2-40B4-BE49-F238E27FC236}">
                  <a16:creationId xmlns:a16="http://schemas.microsoft.com/office/drawing/2014/main" id="{39654DD1-2456-4C38-9DB7-F7FF572FCB9D}"/>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WordArt 5">
              <a:extLst>
                <a:ext uri="{FF2B5EF4-FFF2-40B4-BE49-F238E27FC236}">
                  <a16:creationId xmlns:a16="http://schemas.microsoft.com/office/drawing/2014/main" id="{1966A4E5-A86D-47E0-9EBA-66AA3A7B3E9E}"/>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9" name="WordArt 6">
              <a:extLst>
                <a:ext uri="{FF2B5EF4-FFF2-40B4-BE49-F238E27FC236}">
                  <a16:creationId xmlns:a16="http://schemas.microsoft.com/office/drawing/2014/main" id="{D4BA0782-C427-42DF-A158-33FB97DC40A3}"/>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Tree>
    <p:custDataLst>
      <p:tags r:id="rId1"/>
    </p:custDataLst>
    <p:extLst>
      <p:ext uri="{BB962C8B-B14F-4D97-AF65-F5344CB8AC3E}">
        <p14:creationId xmlns:p14="http://schemas.microsoft.com/office/powerpoint/2010/main" val="401827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12138">
        <p15:prstTrans prst="wind" invX="1"/>
      </p:transition>
    </mc:Choice>
    <mc:Fallback xmlns="">
      <p:transition spd="slow" advTm="121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anim calcmode="lin" valueType="num">
                                      <p:cBhvr>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3000"/>
                                        <p:tgtEl>
                                          <p:spTgt spid="3">
                                            <p:txEl>
                                              <p:pRg st="3" end="3"/>
                                            </p:txEl>
                                          </p:spTgt>
                                        </p:tgtEl>
                                      </p:cBhvr>
                                    </p:animEffect>
                                    <p:anim calcmode="lin" valueType="num">
                                      <p:cBhvr>
                                        <p:cTn id="29"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Nos Coordonnées</a:t>
            </a:r>
          </a:p>
        </p:txBody>
      </p:sp>
      <p:sp>
        <p:nvSpPr>
          <p:cNvPr id="10" name="ZoneTexte 9"/>
          <p:cNvSpPr txBox="1"/>
          <p:nvPr/>
        </p:nvSpPr>
        <p:spPr>
          <a:xfrm>
            <a:off x="928897" y="2606005"/>
            <a:ext cx="3246910" cy="1015663"/>
          </a:xfrm>
          <a:prstGeom prst="rect">
            <a:avLst/>
          </a:prstGeom>
          <a:noFill/>
        </p:spPr>
        <p:txBody>
          <a:bodyPr wrap="square" rtlCol="0">
            <a:spAutoFit/>
          </a:bodyPr>
          <a:lstStyle/>
          <a:p>
            <a:r>
              <a:rPr lang="fr-FR" sz="2000" u="sng" dirty="0">
                <a:solidFill>
                  <a:schemeClr val="bg1"/>
                </a:solidFill>
              </a:rPr>
              <a:t>SIEGE SOCIAL :</a:t>
            </a:r>
          </a:p>
          <a:p>
            <a:r>
              <a:rPr lang="fr-FR" sz="2000" dirty="0">
                <a:solidFill>
                  <a:schemeClr val="bg1"/>
                </a:solidFill>
              </a:rPr>
              <a:t>Mairie de Vert-Saint-Denis</a:t>
            </a:r>
          </a:p>
          <a:p>
            <a:r>
              <a:rPr lang="fr-FR" sz="2000" dirty="0">
                <a:solidFill>
                  <a:schemeClr val="bg1"/>
                </a:solidFill>
              </a:rPr>
              <a:t>77240 VERT-SAINT-DENIS</a:t>
            </a:r>
          </a:p>
        </p:txBody>
      </p:sp>
      <p:sp>
        <p:nvSpPr>
          <p:cNvPr id="12" name="ZoneTexte 11"/>
          <p:cNvSpPr txBox="1"/>
          <p:nvPr/>
        </p:nvSpPr>
        <p:spPr>
          <a:xfrm>
            <a:off x="6065705" y="4367101"/>
            <a:ext cx="4228477" cy="1323439"/>
          </a:xfrm>
          <a:prstGeom prst="rect">
            <a:avLst/>
          </a:prstGeom>
          <a:noFill/>
        </p:spPr>
        <p:txBody>
          <a:bodyPr wrap="square" rtlCol="0">
            <a:spAutoFit/>
          </a:bodyPr>
          <a:lstStyle/>
          <a:p>
            <a:r>
              <a:rPr lang="fr-FR" sz="2000" u="sng" dirty="0">
                <a:solidFill>
                  <a:schemeClr val="bg1"/>
                </a:solidFill>
              </a:rPr>
              <a:t>SITES INTERNET :</a:t>
            </a:r>
          </a:p>
          <a:p>
            <a:r>
              <a:rPr lang="fr-FR" sz="2000" dirty="0">
                <a:solidFill>
                  <a:schemeClr val="bg1"/>
                </a:solidFill>
              </a:rPr>
              <a:t>https://clublinguistique77.fr</a:t>
            </a:r>
          </a:p>
          <a:p>
            <a:r>
              <a:rPr lang="fr-FR" sz="2000" dirty="0">
                <a:solidFill>
                  <a:schemeClr val="bg1"/>
                </a:solidFill>
              </a:rPr>
              <a:t>Facebook : club linguistique</a:t>
            </a:r>
          </a:p>
          <a:p>
            <a:r>
              <a:rPr lang="fr-FR" sz="2000" dirty="0">
                <a:solidFill>
                  <a:schemeClr val="bg1"/>
                </a:solidFill>
              </a:rPr>
              <a:t>assolangues@clublinguistique77.fr</a:t>
            </a:r>
          </a:p>
        </p:txBody>
      </p:sp>
      <p:sp>
        <p:nvSpPr>
          <p:cNvPr id="13" name="ZoneTexte 12"/>
          <p:cNvSpPr txBox="1"/>
          <p:nvPr/>
        </p:nvSpPr>
        <p:spPr>
          <a:xfrm>
            <a:off x="3766901" y="3621668"/>
            <a:ext cx="2619155" cy="707886"/>
          </a:xfrm>
          <a:prstGeom prst="rect">
            <a:avLst/>
          </a:prstGeom>
          <a:noFill/>
        </p:spPr>
        <p:txBody>
          <a:bodyPr wrap="square" rtlCol="0">
            <a:spAutoFit/>
          </a:bodyPr>
          <a:lstStyle/>
          <a:p>
            <a:r>
              <a:rPr lang="fr-FR" sz="2000" u="sng" dirty="0">
                <a:solidFill>
                  <a:schemeClr val="bg1"/>
                </a:solidFill>
              </a:rPr>
              <a:t>Contacts</a:t>
            </a:r>
            <a:r>
              <a:rPr lang="fr-FR" sz="2000" dirty="0">
                <a:solidFill>
                  <a:schemeClr val="bg1"/>
                </a:solidFill>
              </a:rPr>
              <a:t> :</a:t>
            </a:r>
          </a:p>
          <a:p>
            <a:r>
              <a:rPr lang="fr-FR" sz="2000" dirty="0">
                <a:solidFill>
                  <a:schemeClr val="bg1"/>
                </a:solidFill>
              </a:rPr>
              <a:t>Tél. : 06 41 21 72 59</a:t>
            </a:r>
          </a:p>
        </p:txBody>
      </p:sp>
      <p:grpSp>
        <p:nvGrpSpPr>
          <p:cNvPr id="14" name="Group 2">
            <a:extLst>
              <a:ext uri="{FF2B5EF4-FFF2-40B4-BE49-F238E27FC236}">
                <a16:creationId xmlns:a16="http://schemas.microsoft.com/office/drawing/2014/main" id="{2F0922BF-D015-4FAF-B914-5D03488CC2DE}"/>
              </a:ext>
            </a:extLst>
          </p:cNvPr>
          <p:cNvGrpSpPr>
            <a:grpSpLocks/>
          </p:cNvGrpSpPr>
          <p:nvPr/>
        </p:nvGrpSpPr>
        <p:grpSpPr bwMode="auto">
          <a:xfrm>
            <a:off x="10836769" y="708431"/>
            <a:ext cx="1218119" cy="1170532"/>
            <a:chOff x="107526028" y="105732150"/>
            <a:chExt cx="1486922" cy="1378009"/>
          </a:xfrm>
        </p:grpSpPr>
        <p:sp>
          <p:nvSpPr>
            <p:cNvPr id="15" name="AutoShape 3">
              <a:extLst>
                <a:ext uri="{FF2B5EF4-FFF2-40B4-BE49-F238E27FC236}">
                  <a16:creationId xmlns:a16="http://schemas.microsoft.com/office/drawing/2014/main" id="{A2E075E4-297B-46E0-9211-04A31A4CCDB0}"/>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AutoShape 4">
              <a:extLst>
                <a:ext uri="{FF2B5EF4-FFF2-40B4-BE49-F238E27FC236}">
                  <a16:creationId xmlns:a16="http://schemas.microsoft.com/office/drawing/2014/main" id="{4DF35257-0412-43DB-8775-2E70B08BA213}"/>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WordArt 5">
              <a:extLst>
                <a:ext uri="{FF2B5EF4-FFF2-40B4-BE49-F238E27FC236}">
                  <a16:creationId xmlns:a16="http://schemas.microsoft.com/office/drawing/2014/main" id="{07040247-8E03-400A-B594-13D643DFAB75}"/>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8" name="WordArt 6">
              <a:extLst>
                <a:ext uri="{FF2B5EF4-FFF2-40B4-BE49-F238E27FC236}">
                  <a16:creationId xmlns:a16="http://schemas.microsoft.com/office/drawing/2014/main" id="{295593F8-D502-48C8-AE8D-4C0DFE280C19}"/>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Tree>
    <p:custDataLst>
      <p:tags r:id="rId1"/>
    </p:custDataLst>
    <p:extLst>
      <p:ext uri="{BB962C8B-B14F-4D97-AF65-F5344CB8AC3E}">
        <p14:creationId xmlns:p14="http://schemas.microsoft.com/office/powerpoint/2010/main" val="925985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7000">
        <p15:prstTrans prst="drape"/>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L’Organigramme de L’Association</a:t>
            </a:r>
          </a:p>
        </p:txBody>
      </p:sp>
      <p:sp>
        <p:nvSpPr>
          <p:cNvPr id="17" name="Rectangle : coins arrondis 16">
            <a:extLst>
              <a:ext uri="{FF2B5EF4-FFF2-40B4-BE49-F238E27FC236}">
                <a16:creationId xmlns:a16="http://schemas.microsoft.com/office/drawing/2014/main" id="{AEEA2D7E-C9C5-4C57-B6E8-5987938AC266}"/>
              </a:ext>
            </a:extLst>
          </p:cNvPr>
          <p:cNvSpPr/>
          <p:nvPr/>
        </p:nvSpPr>
        <p:spPr>
          <a:xfrm>
            <a:off x="4376693" y="2725615"/>
            <a:ext cx="2441356" cy="703385"/>
          </a:xfrm>
          <a:prstGeom prst="roundRect">
            <a:avLst/>
          </a:prstGeom>
          <a:ln w="19050"/>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i="1" dirty="0"/>
              <a:t>Présidente</a:t>
            </a:r>
          </a:p>
          <a:p>
            <a:pPr algn="ctr"/>
            <a:r>
              <a:rPr lang="fr-FR" dirty="0"/>
              <a:t>Marie-C. DROCTOVE</a:t>
            </a:r>
          </a:p>
        </p:txBody>
      </p:sp>
      <p:sp>
        <p:nvSpPr>
          <p:cNvPr id="22" name="Rectangle : coins arrondis 21">
            <a:extLst>
              <a:ext uri="{FF2B5EF4-FFF2-40B4-BE49-F238E27FC236}">
                <a16:creationId xmlns:a16="http://schemas.microsoft.com/office/drawing/2014/main" id="{57436AA3-63CD-450D-8871-BE4BACF567BA}"/>
              </a:ext>
            </a:extLst>
          </p:cNvPr>
          <p:cNvSpPr/>
          <p:nvPr/>
        </p:nvSpPr>
        <p:spPr>
          <a:xfrm>
            <a:off x="6403529" y="4046560"/>
            <a:ext cx="1977988" cy="703385"/>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400" i="1" dirty="0">
                <a:solidFill>
                  <a:schemeClr val="bg1"/>
                </a:solidFill>
              </a:rPr>
              <a:t>Trésorière</a:t>
            </a:r>
          </a:p>
          <a:p>
            <a:pPr algn="ctr"/>
            <a:r>
              <a:rPr lang="fr-FR" sz="1400" dirty="0">
                <a:solidFill>
                  <a:schemeClr val="bg1"/>
                </a:solidFill>
              </a:rPr>
              <a:t>Barbara LEGENDRE</a:t>
            </a:r>
          </a:p>
        </p:txBody>
      </p:sp>
      <p:sp>
        <p:nvSpPr>
          <p:cNvPr id="20" name="Rectangle : coins arrondis 19">
            <a:extLst>
              <a:ext uri="{FF2B5EF4-FFF2-40B4-BE49-F238E27FC236}">
                <a16:creationId xmlns:a16="http://schemas.microsoft.com/office/drawing/2014/main" id="{796717C8-8FBB-4D73-8B70-55A13002B681}"/>
              </a:ext>
            </a:extLst>
          </p:cNvPr>
          <p:cNvSpPr/>
          <p:nvPr/>
        </p:nvSpPr>
        <p:spPr>
          <a:xfrm>
            <a:off x="2597123" y="4065612"/>
            <a:ext cx="1977988" cy="703384"/>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400" i="1" dirty="0"/>
              <a:t>Secrétaire</a:t>
            </a:r>
          </a:p>
          <a:p>
            <a:pPr algn="ctr"/>
            <a:r>
              <a:rPr lang="fr-FR" sz="1400" i="1" dirty="0"/>
              <a:t>Sylviane MULLER</a:t>
            </a:r>
            <a:endParaRPr lang="fr-FR" sz="1400" dirty="0"/>
          </a:p>
        </p:txBody>
      </p:sp>
      <p:grpSp>
        <p:nvGrpSpPr>
          <p:cNvPr id="44" name="Group 2">
            <a:extLst>
              <a:ext uri="{FF2B5EF4-FFF2-40B4-BE49-F238E27FC236}">
                <a16:creationId xmlns:a16="http://schemas.microsoft.com/office/drawing/2014/main" id="{79957B46-FEB7-460D-A342-9FCB6DC80786}"/>
              </a:ext>
            </a:extLst>
          </p:cNvPr>
          <p:cNvGrpSpPr>
            <a:grpSpLocks/>
          </p:cNvGrpSpPr>
          <p:nvPr/>
        </p:nvGrpSpPr>
        <p:grpSpPr bwMode="auto">
          <a:xfrm>
            <a:off x="10836769" y="708431"/>
            <a:ext cx="1218119" cy="1170532"/>
            <a:chOff x="107526028" y="105732150"/>
            <a:chExt cx="1486922" cy="1378009"/>
          </a:xfrm>
        </p:grpSpPr>
        <p:sp>
          <p:nvSpPr>
            <p:cNvPr id="45" name="AutoShape 3">
              <a:extLst>
                <a:ext uri="{FF2B5EF4-FFF2-40B4-BE49-F238E27FC236}">
                  <a16:creationId xmlns:a16="http://schemas.microsoft.com/office/drawing/2014/main" id="{DBEB3BA0-6069-48C8-86F1-90C32F3AC478}"/>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6" name="AutoShape 4">
              <a:extLst>
                <a:ext uri="{FF2B5EF4-FFF2-40B4-BE49-F238E27FC236}">
                  <a16:creationId xmlns:a16="http://schemas.microsoft.com/office/drawing/2014/main" id="{C17B9C1E-8995-4887-8B75-E8A3F81784BF}"/>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8" name="WordArt 5">
              <a:extLst>
                <a:ext uri="{FF2B5EF4-FFF2-40B4-BE49-F238E27FC236}">
                  <a16:creationId xmlns:a16="http://schemas.microsoft.com/office/drawing/2014/main" id="{6B686556-C246-4B64-864D-CF1F4D4EF4D7}"/>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50" name="WordArt 6">
              <a:extLst>
                <a:ext uri="{FF2B5EF4-FFF2-40B4-BE49-F238E27FC236}">
                  <a16:creationId xmlns:a16="http://schemas.microsoft.com/office/drawing/2014/main" id="{0E8CA568-201D-4685-99ED-6CD157EE0BD2}"/>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cxnSp>
        <p:nvCxnSpPr>
          <p:cNvPr id="9" name="Connecteur droit 8">
            <a:extLst>
              <a:ext uri="{FF2B5EF4-FFF2-40B4-BE49-F238E27FC236}">
                <a16:creationId xmlns:a16="http://schemas.microsoft.com/office/drawing/2014/main" id="{34D70B4B-162C-4BF4-A6F4-9B3CC3CC462F}"/>
              </a:ext>
            </a:extLst>
          </p:cNvPr>
          <p:cNvCxnSpPr>
            <a:cxnSpLocks/>
          </p:cNvCxnSpPr>
          <p:nvPr/>
        </p:nvCxnSpPr>
        <p:spPr>
          <a:xfrm flipH="1">
            <a:off x="7426204" y="5117850"/>
            <a:ext cx="15036"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6" name="Connecteur droit 15">
            <a:extLst>
              <a:ext uri="{FF2B5EF4-FFF2-40B4-BE49-F238E27FC236}">
                <a16:creationId xmlns:a16="http://schemas.microsoft.com/office/drawing/2014/main" id="{9F06F91E-88F5-4310-8253-5EAE541CB9DC}"/>
              </a:ext>
            </a:extLst>
          </p:cNvPr>
          <p:cNvCxnSpPr>
            <a:cxnSpLocks/>
          </p:cNvCxnSpPr>
          <p:nvPr/>
        </p:nvCxnSpPr>
        <p:spPr>
          <a:xfrm>
            <a:off x="5491484" y="2940982"/>
            <a:ext cx="0" cy="219468"/>
          </a:xfrm>
          <a:prstGeom prst="line">
            <a:avLst/>
          </a:prstGeom>
        </p:spPr>
        <p:style>
          <a:lnRef idx="1">
            <a:schemeClr val="accent4"/>
          </a:lnRef>
          <a:fillRef idx="0">
            <a:schemeClr val="accent4"/>
          </a:fillRef>
          <a:effectRef idx="0">
            <a:schemeClr val="accent4"/>
          </a:effectRef>
          <a:fontRef idx="minor">
            <a:schemeClr val="tx1"/>
          </a:fontRef>
        </p:style>
      </p:cxnSp>
      <p:cxnSp>
        <p:nvCxnSpPr>
          <p:cNvPr id="21" name="Connecteur droit 20">
            <a:extLst>
              <a:ext uri="{FF2B5EF4-FFF2-40B4-BE49-F238E27FC236}">
                <a16:creationId xmlns:a16="http://schemas.microsoft.com/office/drawing/2014/main" id="{304A82E0-CE55-48F4-A53C-7E99D7F4E5CB}"/>
              </a:ext>
            </a:extLst>
          </p:cNvPr>
          <p:cNvCxnSpPr/>
          <p:nvPr/>
        </p:nvCxnSpPr>
        <p:spPr>
          <a:xfrm>
            <a:off x="3652588" y="3648468"/>
            <a:ext cx="37665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8" name="Connecteur droit 37">
            <a:extLst>
              <a:ext uri="{FF2B5EF4-FFF2-40B4-BE49-F238E27FC236}">
                <a16:creationId xmlns:a16="http://schemas.microsoft.com/office/drawing/2014/main" id="{9E0CB1B3-8B3A-4F15-A277-36225F66B826}"/>
              </a:ext>
            </a:extLst>
          </p:cNvPr>
          <p:cNvCxnSpPr>
            <a:cxnSpLocks/>
          </p:cNvCxnSpPr>
          <p:nvPr/>
        </p:nvCxnSpPr>
        <p:spPr>
          <a:xfrm>
            <a:off x="3652589" y="3648468"/>
            <a:ext cx="0" cy="417142"/>
          </a:xfrm>
          <a:prstGeom prst="line">
            <a:avLst/>
          </a:prstGeom>
        </p:spPr>
        <p:style>
          <a:lnRef idx="1">
            <a:schemeClr val="accent3"/>
          </a:lnRef>
          <a:fillRef idx="0">
            <a:schemeClr val="accent3"/>
          </a:fillRef>
          <a:effectRef idx="0">
            <a:schemeClr val="accent3"/>
          </a:effectRef>
          <a:fontRef idx="minor">
            <a:schemeClr val="tx1"/>
          </a:fontRef>
        </p:style>
      </p:cxnSp>
      <p:cxnSp>
        <p:nvCxnSpPr>
          <p:cNvPr id="39" name="Connecteur droit 38">
            <a:extLst>
              <a:ext uri="{FF2B5EF4-FFF2-40B4-BE49-F238E27FC236}">
                <a16:creationId xmlns:a16="http://schemas.microsoft.com/office/drawing/2014/main" id="{76A136A1-E7E7-4C0B-8CCB-C7B987F430F1}"/>
              </a:ext>
            </a:extLst>
          </p:cNvPr>
          <p:cNvCxnSpPr/>
          <p:nvPr/>
        </p:nvCxnSpPr>
        <p:spPr>
          <a:xfrm>
            <a:off x="7392523" y="3666851"/>
            <a:ext cx="0" cy="379709"/>
          </a:xfrm>
          <a:prstGeom prst="line">
            <a:avLst/>
          </a:prstGeom>
        </p:spPr>
        <p:style>
          <a:lnRef idx="1">
            <a:schemeClr val="accent3"/>
          </a:lnRef>
          <a:fillRef idx="0">
            <a:schemeClr val="accent3"/>
          </a:fillRef>
          <a:effectRef idx="0">
            <a:schemeClr val="accent3"/>
          </a:effectRef>
          <a:fontRef idx="minor">
            <a:schemeClr val="tx1"/>
          </a:fontRef>
        </p:style>
      </p:cxnSp>
      <p:cxnSp>
        <p:nvCxnSpPr>
          <p:cNvPr id="40" name="Connecteur droit 39">
            <a:extLst>
              <a:ext uri="{FF2B5EF4-FFF2-40B4-BE49-F238E27FC236}">
                <a16:creationId xmlns:a16="http://schemas.microsoft.com/office/drawing/2014/main" id="{1F893CC6-7A30-4263-9A4F-A04839764EFA}"/>
              </a:ext>
            </a:extLst>
          </p:cNvPr>
          <p:cNvCxnSpPr/>
          <p:nvPr/>
        </p:nvCxnSpPr>
        <p:spPr>
          <a:xfrm>
            <a:off x="3637290" y="4768996"/>
            <a:ext cx="0" cy="348854"/>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 coins arrondis 46">
            <a:extLst>
              <a:ext uri="{FF2B5EF4-FFF2-40B4-BE49-F238E27FC236}">
                <a16:creationId xmlns:a16="http://schemas.microsoft.com/office/drawing/2014/main" id="{B745333A-CFB6-439A-BE78-B6837962A969}"/>
              </a:ext>
            </a:extLst>
          </p:cNvPr>
          <p:cNvSpPr/>
          <p:nvPr/>
        </p:nvSpPr>
        <p:spPr>
          <a:xfrm>
            <a:off x="2597123" y="5098799"/>
            <a:ext cx="1977988" cy="71394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i="1" dirty="0"/>
              <a:t>Conseiller</a:t>
            </a:r>
          </a:p>
          <a:p>
            <a:pPr algn="ctr"/>
            <a:r>
              <a:rPr lang="fr-FR" sz="1400" dirty="0"/>
              <a:t>François MULLER</a:t>
            </a:r>
          </a:p>
        </p:txBody>
      </p:sp>
      <p:cxnSp>
        <p:nvCxnSpPr>
          <p:cNvPr id="5" name="Connecteur droit 4">
            <a:extLst>
              <a:ext uri="{FF2B5EF4-FFF2-40B4-BE49-F238E27FC236}">
                <a16:creationId xmlns:a16="http://schemas.microsoft.com/office/drawing/2014/main" id="{3BC59F2E-4F72-4AB4-8A37-5630E4529EA4}"/>
              </a:ext>
            </a:extLst>
          </p:cNvPr>
          <p:cNvCxnSpPr>
            <a:cxnSpLocks/>
            <a:stCxn id="17" idx="2"/>
          </p:cNvCxnSpPr>
          <p:nvPr/>
        </p:nvCxnSpPr>
        <p:spPr>
          <a:xfrm>
            <a:off x="5597371" y="3429000"/>
            <a:ext cx="0" cy="219468"/>
          </a:xfrm>
          <a:prstGeom prst="line">
            <a:avLst/>
          </a:prstGeom>
        </p:spPr>
        <p:style>
          <a:lnRef idx="1">
            <a:schemeClr val="accent4"/>
          </a:lnRef>
          <a:fillRef idx="0">
            <a:schemeClr val="accent4"/>
          </a:fillRef>
          <a:effectRef idx="0">
            <a:schemeClr val="accent4"/>
          </a:effectRef>
          <a:fontRef idx="minor">
            <a:schemeClr val="tx1"/>
          </a:fontRef>
        </p:style>
      </p:cxnSp>
      <p:sp>
        <p:nvSpPr>
          <p:cNvPr id="3" name="ZoneTexte 2">
            <a:extLst>
              <a:ext uri="{FF2B5EF4-FFF2-40B4-BE49-F238E27FC236}">
                <a16:creationId xmlns:a16="http://schemas.microsoft.com/office/drawing/2014/main" id="{F97083C9-11E0-43E8-BAF6-8CB456340BF0}"/>
              </a:ext>
            </a:extLst>
          </p:cNvPr>
          <p:cNvSpPr txBox="1"/>
          <p:nvPr/>
        </p:nvSpPr>
        <p:spPr>
          <a:xfrm>
            <a:off x="807406" y="2371985"/>
            <a:ext cx="2752540" cy="369332"/>
          </a:xfrm>
          <a:prstGeom prst="rect">
            <a:avLst/>
          </a:prstGeom>
          <a:noFill/>
        </p:spPr>
        <p:txBody>
          <a:bodyPr wrap="square" rtlCol="0">
            <a:spAutoFit/>
          </a:bodyPr>
          <a:lstStyle/>
          <a:p>
            <a:r>
              <a:rPr lang="fr-FR" b="1" dirty="0">
                <a:solidFill>
                  <a:schemeClr val="bg1">
                    <a:lumMod val="95000"/>
                    <a:lumOff val="5000"/>
                  </a:schemeClr>
                </a:solidFill>
              </a:rPr>
              <a:t>Année 20225-2026</a:t>
            </a:r>
          </a:p>
        </p:txBody>
      </p:sp>
    </p:spTree>
    <p:extLst>
      <p:ext uri="{BB962C8B-B14F-4D97-AF65-F5344CB8AC3E}">
        <p14:creationId xmlns:p14="http://schemas.microsoft.com/office/powerpoint/2010/main" val="3632727692"/>
      </p:ext>
    </p:extLst>
  </p:cSld>
  <p:clrMapOvr>
    <a:masterClrMapping/>
  </p:clrMapOvr>
  <mc:AlternateContent xmlns:mc="http://schemas.openxmlformats.org/markup-compatibility/2006" xmlns:p14="http://schemas.microsoft.com/office/powerpoint/2010/main">
    <mc:Choice Requires="p14">
      <p:transition spd="slow" p14:dur="2000" advTm="7000">
        <p:dissolve/>
      </p:transition>
    </mc:Choice>
    <mc:Fallback xmlns="">
      <p:transition spd="slow" advTm="7000">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Grand Paris Sud</a:t>
            </a:r>
          </a:p>
        </p:txBody>
      </p:sp>
      <p:sp>
        <p:nvSpPr>
          <p:cNvPr id="4" name="Espace réservé du texte 3"/>
          <p:cNvSpPr>
            <a:spLocks noGrp="1"/>
          </p:cNvSpPr>
          <p:nvPr>
            <p:ph type="body" sz="half" idx="2"/>
          </p:nvPr>
        </p:nvSpPr>
        <p:spPr>
          <a:xfrm>
            <a:off x="680321" y="2781396"/>
            <a:ext cx="5649155" cy="3028851"/>
          </a:xfrm>
        </p:spPr>
        <p:txBody>
          <a:bodyPr anchor="t">
            <a:normAutofit/>
          </a:bodyPr>
          <a:lstStyle/>
          <a:p>
            <a:pPr>
              <a:lnSpc>
                <a:spcPct val="150000"/>
              </a:lnSpc>
            </a:pPr>
            <a:endParaRPr lang="fr-FR" dirty="0">
              <a:solidFill>
                <a:schemeClr val="bg1"/>
              </a:solidFill>
            </a:endParaRPr>
          </a:p>
          <a:p>
            <a:pPr>
              <a:lnSpc>
                <a:spcPct val="150000"/>
              </a:lnSpc>
            </a:pPr>
            <a:r>
              <a:rPr lang="fr-FR" sz="2000" dirty="0">
                <a:solidFill>
                  <a:schemeClr val="bg1"/>
                </a:solidFill>
              </a:rPr>
              <a:t>Née le 1er janvier 2016, GPS (Grand Paris Sud) est une agglomération Seine-Essonne-Sénart qui regroupe 24 communes sur deux départements, l'Essonne et la Seine-et-Marne.</a:t>
            </a:r>
          </a:p>
          <a:p>
            <a:endParaRPr lang="fr-FR" sz="2000" dirty="0">
              <a:solidFill>
                <a:schemeClr val="bg1"/>
              </a:solidFill>
            </a:endParaRPr>
          </a:p>
        </p:txBody>
      </p:sp>
      <p:grpSp>
        <p:nvGrpSpPr>
          <p:cNvPr id="13" name="Group 2">
            <a:extLst>
              <a:ext uri="{FF2B5EF4-FFF2-40B4-BE49-F238E27FC236}">
                <a16:creationId xmlns:a16="http://schemas.microsoft.com/office/drawing/2014/main" id="{0C05565B-D67D-441E-A1B8-3DBED7BA851F}"/>
              </a:ext>
            </a:extLst>
          </p:cNvPr>
          <p:cNvGrpSpPr>
            <a:grpSpLocks/>
          </p:cNvGrpSpPr>
          <p:nvPr/>
        </p:nvGrpSpPr>
        <p:grpSpPr bwMode="auto">
          <a:xfrm>
            <a:off x="10836769" y="708431"/>
            <a:ext cx="1218119" cy="1170532"/>
            <a:chOff x="107526028" y="105732150"/>
            <a:chExt cx="1486922" cy="1378009"/>
          </a:xfrm>
        </p:grpSpPr>
        <p:sp>
          <p:nvSpPr>
            <p:cNvPr id="14" name="AutoShape 3">
              <a:extLst>
                <a:ext uri="{FF2B5EF4-FFF2-40B4-BE49-F238E27FC236}">
                  <a16:creationId xmlns:a16="http://schemas.microsoft.com/office/drawing/2014/main" id="{D67889D3-CF36-49FB-B747-42A2356C4E30}"/>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AutoShape 4">
              <a:extLst>
                <a:ext uri="{FF2B5EF4-FFF2-40B4-BE49-F238E27FC236}">
                  <a16:creationId xmlns:a16="http://schemas.microsoft.com/office/drawing/2014/main" id="{BBBA2DEE-DB2C-4876-8B72-19E7F57616B6}"/>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WordArt 5">
              <a:extLst>
                <a:ext uri="{FF2B5EF4-FFF2-40B4-BE49-F238E27FC236}">
                  <a16:creationId xmlns:a16="http://schemas.microsoft.com/office/drawing/2014/main" id="{7559C827-D91E-4F3C-A676-78E0DE94BEBE}"/>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7" name="WordArt 6">
              <a:extLst>
                <a:ext uri="{FF2B5EF4-FFF2-40B4-BE49-F238E27FC236}">
                  <a16:creationId xmlns:a16="http://schemas.microsoft.com/office/drawing/2014/main" id="{41EB8A55-6E8F-4889-9BAD-4391CADEB5A4}"/>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5" name="Image 4">
            <a:extLst>
              <a:ext uri="{FF2B5EF4-FFF2-40B4-BE49-F238E27FC236}">
                <a16:creationId xmlns:a16="http://schemas.microsoft.com/office/drawing/2014/main" id="{5B1B1731-9A20-4F1A-8441-C597C6117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52" y="2794420"/>
            <a:ext cx="3511002" cy="320647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114130456"/>
      </p:ext>
    </p:extLst>
  </p:cSld>
  <p:clrMapOvr>
    <a:masterClrMapping/>
  </p:clrMapOvr>
  <mc:AlternateContent xmlns:mc="http://schemas.openxmlformats.org/markup-compatibility/2006" xmlns:p14="http://schemas.microsoft.com/office/powerpoint/2010/main">
    <mc:Choice Requires="p14">
      <p:transition spd="slow" p14:dur="2500" advTm="10000">
        <p:blinds dir="vert"/>
      </p:transition>
    </mc:Choice>
    <mc:Fallback xmlns="">
      <p:transition spd="slow" advTm="10000">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4077B0A-B09E-4976-ACFD-93ECC6591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322" y="3429000"/>
            <a:ext cx="2352675" cy="316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title"/>
          </p:nvPr>
        </p:nvSpPr>
        <p:spPr/>
        <p:txBody>
          <a:bodyPr/>
          <a:lstStyle/>
          <a:p>
            <a:r>
              <a:rPr lang="fr-FR" dirty="0"/>
              <a:t>Nos Clubs, quand ?</a:t>
            </a:r>
          </a:p>
        </p:txBody>
      </p:sp>
      <p:grpSp>
        <p:nvGrpSpPr>
          <p:cNvPr id="15" name="Group 2">
            <a:extLst>
              <a:ext uri="{FF2B5EF4-FFF2-40B4-BE49-F238E27FC236}">
                <a16:creationId xmlns:a16="http://schemas.microsoft.com/office/drawing/2014/main" id="{F100C2B2-CCEB-412B-A60B-4FEB125D4DC4}"/>
              </a:ext>
            </a:extLst>
          </p:cNvPr>
          <p:cNvGrpSpPr>
            <a:grpSpLocks/>
          </p:cNvGrpSpPr>
          <p:nvPr/>
        </p:nvGrpSpPr>
        <p:grpSpPr bwMode="auto">
          <a:xfrm>
            <a:off x="10836769" y="708431"/>
            <a:ext cx="1218119" cy="1170532"/>
            <a:chOff x="107526028" y="105732150"/>
            <a:chExt cx="1486922" cy="1378009"/>
          </a:xfrm>
        </p:grpSpPr>
        <p:sp>
          <p:nvSpPr>
            <p:cNvPr id="16" name="AutoShape 3">
              <a:extLst>
                <a:ext uri="{FF2B5EF4-FFF2-40B4-BE49-F238E27FC236}">
                  <a16:creationId xmlns:a16="http://schemas.microsoft.com/office/drawing/2014/main" id="{CB70722D-D2EA-4913-9A70-FBA20897368A}"/>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AutoShape 4">
              <a:extLst>
                <a:ext uri="{FF2B5EF4-FFF2-40B4-BE49-F238E27FC236}">
                  <a16:creationId xmlns:a16="http://schemas.microsoft.com/office/drawing/2014/main" id="{B4208F8F-11DE-4434-A446-7A4547359A39}"/>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WordArt 5">
              <a:extLst>
                <a:ext uri="{FF2B5EF4-FFF2-40B4-BE49-F238E27FC236}">
                  <a16:creationId xmlns:a16="http://schemas.microsoft.com/office/drawing/2014/main" id="{7DC983C6-4205-4B3D-A6AB-5635BF2DC902}"/>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9" name="WordArt 6">
              <a:extLst>
                <a:ext uri="{FF2B5EF4-FFF2-40B4-BE49-F238E27FC236}">
                  <a16:creationId xmlns:a16="http://schemas.microsoft.com/office/drawing/2014/main" id="{6A1B9B15-CE4D-47AC-8DF7-2CEB0F66FDD5}"/>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pic>
        <p:nvPicPr>
          <p:cNvPr id="6" name="Image 5">
            <a:extLst>
              <a:ext uri="{FF2B5EF4-FFF2-40B4-BE49-F238E27FC236}">
                <a16:creationId xmlns:a16="http://schemas.microsoft.com/office/drawing/2014/main" id="{7909212A-6D37-4774-996D-74EECC1E3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71" y="2640164"/>
            <a:ext cx="2866779" cy="3210219"/>
          </a:xfrm>
          <a:prstGeom prst="snip2DiagRect">
            <a:avLst/>
          </a:prstGeom>
          <a:solidFill>
            <a:srgbClr val="FFFFFF">
              <a:shade val="85000"/>
            </a:srgbClr>
          </a:solidFill>
          <a:ln w="38100" cap="sq">
            <a:solidFill>
              <a:srgbClr val="21C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Espace réservé du texte 3"/>
          <p:cNvSpPr>
            <a:spLocks noGrp="1"/>
          </p:cNvSpPr>
          <p:nvPr>
            <p:ph type="body" sz="half" idx="2"/>
          </p:nvPr>
        </p:nvSpPr>
        <p:spPr>
          <a:xfrm>
            <a:off x="3338004" y="2249548"/>
            <a:ext cx="7051380" cy="4124619"/>
          </a:xfrm>
        </p:spPr>
        <p:txBody>
          <a:bodyPr anchor="ctr">
            <a:noAutofit/>
          </a:bodyPr>
          <a:lstStyle/>
          <a:p>
            <a:pPr algn="just">
              <a:lnSpc>
                <a:spcPct val="100000"/>
              </a:lnSpc>
              <a:spcBef>
                <a:spcPts val="0"/>
              </a:spcBef>
              <a:spcAft>
                <a:spcPts val="600"/>
              </a:spcAft>
            </a:pPr>
            <a:r>
              <a:rPr lang="fr-FR" dirty="0">
                <a:solidFill>
                  <a:schemeClr val="bg1"/>
                </a:solidFill>
              </a:rPr>
              <a:t>L’association organise des ateliers linguistiques tous les </a:t>
            </a:r>
            <a:r>
              <a:rPr lang="fr-FR" b="1" dirty="0">
                <a:solidFill>
                  <a:schemeClr val="bg1"/>
                </a:solidFill>
              </a:rPr>
              <a:t>samedis après-midi de 15 h à 17 h </a:t>
            </a:r>
            <a:r>
              <a:rPr lang="fr-FR" dirty="0">
                <a:solidFill>
                  <a:schemeClr val="bg1"/>
                </a:solidFill>
              </a:rPr>
              <a:t>dans différentes villes de Sénart. </a:t>
            </a:r>
          </a:p>
          <a:p>
            <a:pPr algn="just">
              <a:lnSpc>
                <a:spcPct val="100000"/>
              </a:lnSpc>
              <a:spcBef>
                <a:spcPts val="0"/>
              </a:spcBef>
              <a:spcAft>
                <a:spcPts val="600"/>
              </a:spcAft>
            </a:pPr>
            <a:r>
              <a:rPr lang="fr-FR" dirty="0">
                <a:solidFill>
                  <a:schemeClr val="bg1"/>
                </a:solidFill>
              </a:rPr>
              <a:t>Nous visionnons aussi des films en V.O. une fois par mois à la Rotonde de Moissy-Cramayel qui est un moyen efficace pour améliorer sa compréhension orale, sa prononciation et son vocabulaire. </a:t>
            </a:r>
            <a:endParaRPr lang="fr-FR" sz="400" dirty="0">
              <a:solidFill>
                <a:schemeClr val="bg1"/>
              </a:solidFill>
            </a:endParaRPr>
          </a:p>
          <a:p>
            <a:pPr algn="just">
              <a:lnSpc>
                <a:spcPct val="100000"/>
              </a:lnSpc>
              <a:spcBef>
                <a:spcPts val="0"/>
              </a:spcBef>
              <a:spcAft>
                <a:spcPts val="600"/>
              </a:spcAft>
            </a:pPr>
            <a:r>
              <a:rPr lang="fr-FR" dirty="0">
                <a:solidFill>
                  <a:schemeClr val="bg1"/>
                </a:solidFill>
              </a:rPr>
              <a:t>Nos clubs de langue permettent de pratiquer, maintenir et améliorer vos compétences linguistiques. Nous proposons des activités ludiques et interactives telles que des groupes de conversation, lectures, jeux de société multilingues.</a:t>
            </a:r>
            <a:endParaRPr lang="fr-FR" sz="400" dirty="0">
              <a:solidFill>
                <a:schemeClr val="bg1"/>
              </a:solidFill>
            </a:endParaRPr>
          </a:p>
          <a:p>
            <a:pPr algn="just">
              <a:lnSpc>
                <a:spcPct val="100000"/>
              </a:lnSpc>
              <a:spcBef>
                <a:spcPts val="0"/>
              </a:spcBef>
              <a:spcAft>
                <a:spcPts val="600"/>
              </a:spcAft>
            </a:pPr>
            <a:r>
              <a:rPr lang="fr-FR" dirty="0">
                <a:solidFill>
                  <a:schemeClr val="bg1"/>
                </a:solidFill>
              </a:rPr>
              <a:t>Certains membres germanophones qui ne se déplacent pas échangent par le moyen de vidéoclubs. Toute nouvelle langue est la bienvenue, il suffit d’être 2 personnes pour créer un groupe de discussion.</a:t>
            </a:r>
          </a:p>
        </p:txBody>
      </p:sp>
    </p:spTree>
    <p:custDataLst>
      <p:tags r:id="rId1"/>
    </p:custDataLst>
    <p:extLst>
      <p:ext uri="{BB962C8B-B14F-4D97-AF65-F5344CB8AC3E}">
        <p14:creationId xmlns:p14="http://schemas.microsoft.com/office/powerpoint/2010/main" val="2873749820"/>
      </p:ext>
    </p:extLst>
  </p:cSld>
  <p:clrMapOvr>
    <a:masterClrMapping/>
  </p:clrMapOvr>
  <mc:AlternateContent xmlns:mc="http://schemas.openxmlformats.org/markup-compatibility/2006" xmlns:p14="http://schemas.microsoft.com/office/powerpoint/2010/main">
    <mc:Choice Requires="p14">
      <p:transition spd="slow" p14:dur="5000" advTm="15000">
        <p14:glitter pattern="hexagon"/>
      </p:transition>
    </mc:Choice>
    <mc:Fallback xmlns="">
      <p:transition spd="slow"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Nos Partenaires</a:t>
            </a:r>
          </a:p>
        </p:txBody>
      </p:sp>
      <p:sp>
        <p:nvSpPr>
          <p:cNvPr id="4" name="Espace réservé du contenu 3"/>
          <p:cNvSpPr>
            <a:spLocks noGrp="1"/>
          </p:cNvSpPr>
          <p:nvPr>
            <p:ph idx="1"/>
          </p:nvPr>
        </p:nvSpPr>
        <p:spPr>
          <a:xfrm>
            <a:off x="680320" y="2435277"/>
            <a:ext cx="10672624" cy="3698395"/>
          </a:xfrm>
        </p:spPr>
        <p:txBody>
          <a:bodyPr>
            <a:noAutofit/>
          </a:bodyPr>
          <a:lstStyle/>
          <a:p>
            <a:pPr marL="0" indent="0">
              <a:buNone/>
            </a:pPr>
            <a:r>
              <a:rPr lang="fr-FR" dirty="0">
                <a:solidFill>
                  <a:schemeClr val="bg1"/>
                </a:solidFill>
              </a:rPr>
              <a:t>Nous cultivons les liens avec nos partenaires :</a:t>
            </a:r>
          </a:p>
          <a:p>
            <a:pPr marL="0" indent="0">
              <a:buNone/>
            </a:pPr>
            <a:r>
              <a:rPr lang="fr-FR" dirty="0">
                <a:solidFill>
                  <a:schemeClr val="bg1"/>
                </a:solidFill>
                <a:sym typeface="Wingdings" panose="05000000000000000000" pitchFamily="2" charset="2"/>
              </a:rPr>
              <a:t>  les collectivités locales</a:t>
            </a:r>
          </a:p>
          <a:p>
            <a:pPr>
              <a:buFont typeface="Wingdings" panose="05000000000000000000" pitchFamily="2" charset="2"/>
              <a:buChar char="§"/>
            </a:pPr>
            <a:r>
              <a:rPr lang="fr-FR" dirty="0">
                <a:solidFill>
                  <a:schemeClr val="bg1"/>
                </a:solidFill>
                <a:sym typeface="Wingdings" panose="05000000000000000000" pitchFamily="2" charset="2"/>
              </a:rPr>
              <a:t>Les comités de jumelage</a:t>
            </a:r>
          </a:p>
          <a:p>
            <a:pPr>
              <a:buFont typeface="Wingdings" panose="05000000000000000000" pitchFamily="2" charset="2"/>
              <a:buChar char="§"/>
            </a:pPr>
            <a:r>
              <a:rPr lang="fr-FR" dirty="0">
                <a:solidFill>
                  <a:schemeClr val="bg1"/>
                </a:solidFill>
                <a:sym typeface="Wingdings" panose="05000000000000000000" pitchFamily="2" charset="2"/>
              </a:rPr>
              <a:t>Les institutions culturelles</a:t>
            </a:r>
          </a:p>
          <a:p>
            <a:pPr>
              <a:buFont typeface="Wingdings" panose="05000000000000000000" pitchFamily="2" charset="2"/>
              <a:buChar char="§"/>
            </a:pPr>
            <a:r>
              <a:rPr lang="fr-FR" dirty="0">
                <a:solidFill>
                  <a:schemeClr val="bg1"/>
                </a:solidFill>
                <a:sym typeface="Wingdings" panose="05000000000000000000" pitchFamily="2" charset="2"/>
              </a:rPr>
              <a:t>Les associations communautaires</a:t>
            </a:r>
          </a:p>
          <a:p>
            <a:pPr>
              <a:buFont typeface="Wingdings" panose="05000000000000000000" pitchFamily="2" charset="2"/>
              <a:buChar char="§"/>
            </a:pPr>
            <a:r>
              <a:rPr lang="fr-FR" dirty="0">
                <a:solidFill>
                  <a:schemeClr val="bg1"/>
                </a:solidFill>
                <a:sym typeface="Wingdings" panose="05000000000000000000" pitchFamily="2" charset="2"/>
              </a:rPr>
              <a:t>Les organismes qui dispensent des cours de langue</a:t>
            </a:r>
          </a:p>
          <a:p>
            <a:pPr>
              <a:buFont typeface="Wingdings" panose="05000000000000000000" pitchFamily="2" charset="2"/>
              <a:buChar char="§"/>
            </a:pPr>
            <a:r>
              <a:rPr lang="fr-FR" dirty="0">
                <a:solidFill>
                  <a:schemeClr val="bg1"/>
                </a:solidFill>
                <a:sym typeface="Wingdings" panose="05000000000000000000" pitchFamily="2" charset="2"/>
              </a:rPr>
              <a:t>Les cinémas d’art et d’essai qui projettent des films en version originale.</a:t>
            </a:r>
            <a:endParaRPr lang="fr-FR" dirty="0">
              <a:solidFill>
                <a:schemeClr val="bg1"/>
              </a:solidFill>
            </a:endParaRPr>
          </a:p>
        </p:txBody>
      </p:sp>
      <p:grpSp>
        <p:nvGrpSpPr>
          <p:cNvPr id="12" name="Group 2">
            <a:extLst>
              <a:ext uri="{FF2B5EF4-FFF2-40B4-BE49-F238E27FC236}">
                <a16:creationId xmlns:a16="http://schemas.microsoft.com/office/drawing/2014/main" id="{DAD08A84-917E-4814-84C8-1552F3CCCC22}"/>
              </a:ext>
            </a:extLst>
          </p:cNvPr>
          <p:cNvGrpSpPr>
            <a:grpSpLocks/>
          </p:cNvGrpSpPr>
          <p:nvPr/>
        </p:nvGrpSpPr>
        <p:grpSpPr bwMode="auto">
          <a:xfrm>
            <a:off x="10836769" y="708431"/>
            <a:ext cx="1218119" cy="1170532"/>
            <a:chOff x="107526028" y="105732150"/>
            <a:chExt cx="1486922" cy="1378009"/>
          </a:xfrm>
        </p:grpSpPr>
        <p:sp>
          <p:nvSpPr>
            <p:cNvPr id="13" name="AutoShape 3">
              <a:extLst>
                <a:ext uri="{FF2B5EF4-FFF2-40B4-BE49-F238E27FC236}">
                  <a16:creationId xmlns:a16="http://schemas.microsoft.com/office/drawing/2014/main" id="{89FB00CC-3EDC-427B-ADBF-087CC099662C}"/>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AutoShape 4">
              <a:extLst>
                <a:ext uri="{FF2B5EF4-FFF2-40B4-BE49-F238E27FC236}">
                  <a16:creationId xmlns:a16="http://schemas.microsoft.com/office/drawing/2014/main" id="{C1CC5970-95BA-468A-A8E5-C62BE2E85C78}"/>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WordArt 5">
              <a:extLst>
                <a:ext uri="{FF2B5EF4-FFF2-40B4-BE49-F238E27FC236}">
                  <a16:creationId xmlns:a16="http://schemas.microsoft.com/office/drawing/2014/main" id="{087D576A-CB4D-4C2C-8DBB-9C93AC36EE91}"/>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16" name="WordArt 6">
              <a:extLst>
                <a:ext uri="{FF2B5EF4-FFF2-40B4-BE49-F238E27FC236}">
                  <a16:creationId xmlns:a16="http://schemas.microsoft.com/office/drawing/2014/main" id="{C1994578-E38C-47F6-B39B-C6DD26BF913C}"/>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Tree>
    <p:custDataLst>
      <p:tags r:id="rId1"/>
    </p:custDataLst>
    <p:extLst>
      <p:ext uri="{BB962C8B-B14F-4D97-AF65-F5344CB8AC3E}">
        <p14:creationId xmlns:p14="http://schemas.microsoft.com/office/powerpoint/2010/main" val="1832690919"/>
      </p:ext>
    </p:extLst>
  </p:cSld>
  <p:clrMapOvr>
    <a:masterClrMapping/>
  </p:clrMapOvr>
  <mc:AlternateContent xmlns:mc="http://schemas.openxmlformats.org/markup-compatibility/2006" xmlns:p14="http://schemas.microsoft.com/office/powerpoint/2010/main">
    <mc:Choice Requires="p14">
      <p:transition spd="slow" p14:dur="3000" advTm="17506">
        <p14:switch dir="r"/>
      </p:transition>
    </mc:Choice>
    <mc:Fallback xmlns="">
      <p:transition spd="slow" advTm="175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4">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4">
                                            <p:txEl>
                                              <p:pRg st="3" end="3"/>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4">
                                            <p:txEl>
                                              <p:pRg st="4" end="4"/>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4">
                                            <p:txEl>
                                              <p:pRg st="5" end="5"/>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grpId="0" nodeType="clickEffect">
                                  <p:stCondLst>
                                    <p:cond delay="0"/>
                                  </p:stCondLst>
                                  <p:iterate type="lt">
                                    <p:tmAbs val="25"/>
                                  </p:iterate>
                                  <p:childTnLst>
                                    <p:set>
                                      <p:cBhvr override="childStyle">
                                        <p:cTn id="26" dur="indefinite"/>
                                        <p:tgtEl>
                                          <p:spTgt spid="4">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br>
              <a:rPr lang="fr-FR" dirty="0"/>
            </a:br>
            <a:endParaRPr lang="fr-FR" dirty="0"/>
          </a:p>
        </p:txBody>
      </p:sp>
      <p:sp>
        <p:nvSpPr>
          <p:cNvPr id="2" name="ZoneTexte 1"/>
          <p:cNvSpPr txBox="1"/>
          <p:nvPr/>
        </p:nvSpPr>
        <p:spPr>
          <a:xfrm>
            <a:off x="757808" y="970531"/>
            <a:ext cx="6562164" cy="646331"/>
          </a:xfrm>
          <a:prstGeom prst="rect">
            <a:avLst/>
          </a:prstGeom>
          <a:noFill/>
        </p:spPr>
        <p:txBody>
          <a:bodyPr wrap="square" rtlCol="0">
            <a:spAutoFit/>
          </a:bodyPr>
          <a:lstStyle/>
          <a:p>
            <a:r>
              <a:rPr lang="fr-FR" sz="3600" dirty="0"/>
              <a:t>Nos Points De Rencontre</a:t>
            </a:r>
          </a:p>
        </p:txBody>
      </p:sp>
      <p:grpSp>
        <p:nvGrpSpPr>
          <p:cNvPr id="16" name="Group 2">
            <a:extLst>
              <a:ext uri="{FF2B5EF4-FFF2-40B4-BE49-F238E27FC236}">
                <a16:creationId xmlns:a16="http://schemas.microsoft.com/office/drawing/2014/main" id="{E3A5EBB5-C0FE-49DF-93A9-CCBA31B8FECF}"/>
              </a:ext>
            </a:extLst>
          </p:cNvPr>
          <p:cNvGrpSpPr>
            <a:grpSpLocks/>
          </p:cNvGrpSpPr>
          <p:nvPr/>
        </p:nvGrpSpPr>
        <p:grpSpPr bwMode="auto">
          <a:xfrm>
            <a:off x="10836769" y="708431"/>
            <a:ext cx="1218119" cy="1170532"/>
            <a:chOff x="107526028" y="105732150"/>
            <a:chExt cx="1486922" cy="1378009"/>
          </a:xfrm>
        </p:grpSpPr>
        <p:sp>
          <p:nvSpPr>
            <p:cNvPr id="18" name="AutoShape 3">
              <a:extLst>
                <a:ext uri="{FF2B5EF4-FFF2-40B4-BE49-F238E27FC236}">
                  <a16:creationId xmlns:a16="http://schemas.microsoft.com/office/drawing/2014/main" id="{BFF576AB-1D9A-4E55-A19C-E0701E7597BF}"/>
                </a:ext>
              </a:extLst>
            </p:cNvPr>
            <p:cNvSpPr>
              <a:spLocks noChangeArrowheads="1"/>
            </p:cNvSpPr>
            <p:nvPr/>
          </p:nvSpPr>
          <p:spPr bwMode="auto">
            <a:xfrm rot="-3258814">
              <a:off x="107673470" y="105770680"/>
              <a:ext cx="1378009" cy="1300950"/>
            </a:xfrm>
            <a:prstGeom prst="wedgeEllipseCallout">
              <a:avLst>
                <a:gd name="adj1" fmla="val -29116"/>
                <a:gd name="adj2" fmla="val 58171"/>
              </a:avLst>
            </a:prstGeom>
            <a:gradFill rotWithShape="1">
              <a:gsLst>
                <a:gs pos="0">
                  <a:srgbClr val="66CCFF">
                    <a:alpha val="33000"/>
                  </a:srgbClr>
                </a:gs>
                <a:gs pos="100000">
                  <a:srgbClr val="FFFFFF"/>
                </a:gs>
              </a:gsLst>
              <a:lin ang="18900000" scaled="1"/>
            </a:gradFill>
            <a:ln w="38100" algn="in">
              <a:solidFill>
                <a:srgbClr val="606060"/>
              </a:solidFill>
              <a:miter lim="800000"/>
              <a:headEnd/>
              <a:tailEnd/>
            </a:ln>
            <a:effectLst>
              <a:outerShdw dist="107763" dir="18900000" algn="ctr" rotWithShape="0">
                <a:srgbClr val="808080">
                  <a:alpha val="50000"/>
                </a:srgbClr>
              </a:outerShdw>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AutoShape 4">
              <a:extLst>
                <a:ext uri="{FF2B5EF4-FFF2-40B4-BE49-F238E27FC236}">
                  <a16:creationId xmlns:a16="http://schemas.microsoft.com/office/drawing/2014/main" id="{78A3AEBD-B3C6-46BE-811C-8626B0CF73C5}"/>
                </a:ext>
              </a:extLst>
            </p:cNvPr>
            <p:cNvSpPr>
              <a:spLocks noChangeArrowheads="1"/>
            </p:cNvSpPr>
            <p:nvPr/>
          </p:nvSpPr>
          <p:spPr bwMode="auto">
            <a:xfrm>
              <a:off x="107526028" y="105967004"/>
              <a:ext cx="1191947" cy="1031285"/>
            </a:xfrm>
            <a:prstGeom prst="wedgeEllipseCallout">
              <a:avLst>
                <a:gd name="adj1" fmla="val -56083"/>
                <a:gd name="adj2" fmla="val 74139"/>
              </a:avLst>
            </a:prstGeom>
            <a:gradFill rotWithShape="1">
              <a:gsLst>
                <a:gs pos="0">
                  <a:srgbClr val="FFFF66"/>
                </a:gs>
                <a:gs pos="100000">
                  <a:srgbClr val="FFFFFF"/>
                </a:gs>
              </a:gsLst>
              <a:lin ang="0" scaled="1"/>
            </a:gradFill>
            <a:ln w="2857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WordArt 5">
              <a:extLst>
                <a:ext uri="{FF2B5EF4-FFF2-40B4-BE49-F238E27FC236}">
                  <a16:creationId xmlns:a16="http://schemas.microsoft.com/office/drawing/2014/main" id="{70E7D7D9-6DC5-4281-81C7-535BE0EA09CD}"/>
                </a:ext>
              </a:extLst>
            </p:cNvPr>
            <p:cNvSpPr>
              <a:spLocks noChangeArrowheads="1" noChangeShapeType="1" noTextEdit="1"/>
            </p:cNvSpPr>
            <p:nvPr/>
          </p:nvSpPr>
          <p:spPr bwMode="auto">
            <a:xfrm rot="5400000">
              <a:off x="107693642" y="106178123"/>
              <a:ext cx="817915" cy="637200"/>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C</a:t>
              </a:r>
            </a:p>
          </p:txBody>
        </p:sp>
        <p:sp>
          <p:nvSpPr>
            <p:cNvPr id="21" name="WordArt 6">
              <a:extLst>
                <a:ext uri="{FF2B5EF4-FFF2-40B4-BE49-F238E27FC236}">
                  <a16:creationId xmlns:a16="http://schemas.microsoft.com/office/drawing/2014/main" id="{CB4BFF9C-E338-409A-81C4-C5A6A11D2FA8}"/>
                </a:ext>
              </a:extLst>
            </p:cNvPr>
            <p:cNvSpPr>
              <a:spLocks noChangeArrowheads="1" noChangeShapeType="1" noTextEdit="1"/>
            </p:cNvSpPr>
            <p:nvPr/>
          </p:nvSpPr>
          <p:spPr bwMode="auto">
            <a:xfrm rot="5400000">
              <a:off x="107948275" y="105962121"/>
              <a:ext cx="746792" cy="571341"/>
            </a:xfrm>
            <a:prstGeom prst="rect">
              <a:avLst/>
            </a:prstGeom>
          </p:spPr>
          <p:txBody>
            <a:bodyPr vert="wordArtVert" wrap="none" fromWordArt="1">
              <a:prstTxWarp prst="textPlain">
                <a:avLst>
                  <a:gd name="adj" fmla="val 50000"/>
                </a:avLst>
              </a:prstTxWarp>
            </a:bodyPr>
            <a:lstStyle/>
            <a:p>
              <a:pPr algn="ctr" rtl="0" fontAlgn="auto">
                <a:buNone/>
              </a:pPr>
              <a:r>
                <a:rPr lang="fr-FR" sz="3600" i="1" kern="10" spc="0" dirty="0">
                  <a:ln w="12700" algn="ctr">
                    <a:solidFill>
                      <a:srgbClr val="000000"/>
                    </a:solidFill>
                    <a:round/>
                    <a:headEnd/>
                    <a:tailEnd/>
                  </a:ln>
                  <a:solidFill>
                    <a:srgbClr val="990000"/>
                  </a:solidFill>
                  <a:effectLst>
                    <a:outerShdw dist="35921" dir="2700000" algn="ctr" rotWithShape="0">
                      <a:srgbClr val="B2B2B2">
                        <a:alpha val="80000"/>
                      </a:srgbClr>
                    </a:outerShdw>
                  </a:effectLst>
                  <a:latin typeface="Wide Latin" panose="020A0A07050505020404" pitchFamily="18" charset="0"/>
                </a:rPr>
                <a:t>L</a:t>
              </a:r>
            </a:p>
          </p:txBody>
        </p:sp>
      </p:grpSp>
      <p:sp>
        <p:nvSpPr>
          <p:cNvPr id="24" name="Forme libre : forme 23">
            <a:extLst>
              <a:ext uri="{FF2B5EF4-FFF2-40B4-BE49-F238E27FC236}">
                <a16:creationId xmlns:a16="http://schemas.microsoft.com/office/drawing/2014/main" id="{66AA9B9F-692B-42EB-B72D-89704A5FD2BD}"/>
              </a:ext>
            </a:extLst>
          </p:cNvPr>
          <p:cNvSpPr/>
          <p:nvPr/>
        </p:nvSpPr>
        <p:spPr>
          <a:xfrm>
            <a:off x="6506781" y="3677083"/>
            <a:ext cx="4240989" cy="1409822"/>
          </a:xfrm>
          <a:custGeom>
            <a:avLst/>
            <a:gdLst>
              <a:gd name="connsiteX0" fmla="*/ 0 w 2667869"/>
              <a:gd name="connsiteY0" fmla="*/ 0 h 641133"/>
              <a:gd name="connsiteX1" fmla="*/ 2667869 w 2667869"/>
              <a:gd name="connsiteY1" fmla="*/ 0 h 641133"/>
              <a:gd name="connsiteX2" fmla="*/ 2667869 w 2667869"/>
              <a:gd name="connsiteY2" fmla="*/ 641133 h 641133"/>
              <a:gd name="connsiteX3" fmla="*/ 0 w 2667869"/>
              <a:gd name="connsiteY3" fmla="*/ 641133 h 641133"/>
              <a:gd name="connsiteX4" fmla="*/ 0 w 2667869"/>
              <a:gd name="connsiteY4" fmla="*/ 0 h 64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869" h="641133">
                <a:moveTo>
                  <a:pt x="0" y="0"/>
                </a:moveTo>
                <a:lnTo>
                  <a:pt x="2667869" y="0"/>
                </a:lnTo>
                <a:lnTo>
                  <a:pt x="2667869" y="641133"/>
                </a:lnTo>
                <a:lnTo>
                  <a:pt x="0" y="641133"/>
                </a:lnTo>
                <a:lnTo>
                  <a:pt x="0" y="0"/>
                </a:lnTo>
                <a:close/>
              </a:path>
            </a:pathLst>
          </a:custGeom>
          <a:gradFill flip="none" rotWithShape="1">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16200000" scaled="1"/>
            <a:tileRect/>
          </a:gra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5000"/>
              </a:spcAft>
              <a:buNone/>
            </a:pPr>
            <a:r>
              <a:rPr lang="fr-FR" sz="2400" kern="1200" dirty="0">
                <a:solidFill>
                  <a:schemeClr val="bg1"/>
                </a:solidFill>
              </a:rPr>
              <a:t>Nos clubs se déroulent dans </a:t>
            </a:r>
          </a:p>
          <a:p>
            <a:pPr marL="0" lvl="0" indent="0" algn="ctr" defTabSz="1644650">
              <a:lnSpc>
                <a:spcPct val="90000"/>
              </a:lnSpc>
              <a:spcBef>
                <a:spcPct val="0"/>
              </a:spcBef>
              <a:spcAft>
                <a:spcPct val="5000"/>
              </a:spcAft>
              <a:buNone/>
            </a:pPr>
            <a:r>
              <a:rPr lang="fr-FR" sz="2400" kern="1200" dirty="0">
                <a:solidFill>
                  <a:schemeClr val="bg1"/>
                </a:solidFill>
              </a:rPr>
              <a:t>des locaux prêtés par des collectivités locales.</a:t>
            </a:r>
          </a:p>
          <a:p>
            <a:pPr marL="0" lvl="0" indent="0" algn="ctr" defTabSz="1644650">
              <a:lnSpc>
                <a:spcPct val="90000"/>
              </a:lnSpc>
              <a:spcBef>
                <a:spcPct val="0"/>
              </a:spcBef>
              <a:spcAft>
                <a:spcPct val="5000"/>
              </a:spcAft>
              <a:buNone/>
            </a:pPr>
            <a:r>
              <a:rPr lang="fr-FR" sz="2000" i="1" dirty="0">
                <a:solidFill>
                  <a:schemeClr val="bg1"/>
                </a:solidFill>
              </a:rPr>
              <a:t>(Le Clos Pasteur à Pouilly le Fort)</a:t>
            </a:r>
            <a:endParaRPr lang="fr-FR" sz="2000" i="1" kern="1200" dirty="0">
              <a:solidFill>
                <a:schemeClr val="bg1"/>
              </a:solidFill>
            </a:endParaRPr>
          </a:p>
        </p:txBody>
      </p:sp>
      <p:pic>
        <p:nvPicPr>
          <p:cNvPr id="5" name="Image 4">
            <a:extLst>
              <a:ext uri="{FF2B5EF4-FFF2-40B4-BE49-F238E27FC236}">
                <a16:creationId xmlns:a16="http://schemas.microsoft.com/office/drawing/2014/main" id="{0D245191-8BCE-4D4B-AD33-BC7A4785CE1F}"/>
              </a:ext>
            </a:extLst>
          </p:cNvPr>
          <p:cNvPicPr>
            <a:picLocks noChangeAspect="1"/>
          </p:cNvPicPr>
          <p:nvPr/>
        </p:nvPicPr>
        <p:blipFill>
          <a:blip r:embed="rId3"/>
          <a:stretch>
            <a:fillRect/>
          </a:stretch>
        </p:blipFill>
        <p:spPr>
          <a:xfrm>
            <a:off x="745938" y="2885243"/>
            <a:ext cx="5491086" cy="3219529"/>
          </a:xfrm>
          <a:prstGeom prst="rect">
            <a:avLst/>
          </a:prstGeom>
          <a:ln w="57150" cap="sq" cmpd="thickThin">
            <a:solidFill>
              <a:srgbClr val="000000"/>
            </a:solidFill>
            <a:prstDash val="solid"/>
            <a:miter lim="800000"/>
          </a:ln>
          <a:effectLst>
            <a:innerShdw blurRad="76200">
              <a:srgbClr val="000000"/>
            </a:innerShdw>
          </a:effectLst>
          <a:scene3d>
            <a:camera prst="isometricOffAxis1Right"/>
            <a:lightRig rig="threePt" dir="t"/>
          </a:scene3d>
        </p:spPr>
      </p:pic>
    </p:spTree>
    <p:custDataLst>
      <p:tags r:id="rId1"/>
    </p:custDataLst>
    <p:extLst>
      <p:ext uri="{BB962C8B-B14F-4D97-AF65-F5344CB8AC3E}">
        <p14:creationId xmlns:p14="http://schemas.microsoft.com/office/powerpoint/2010/main" val="2809836742"/>
      </p:ext>
    </p:extLst>
  </p:cSld>
  <p:clrMapOvr>
    <a:masterClrMapping/>
  </p:clrMapOvr>
  <mc:AlternateContent xmlns:mc="http://schemas.openxmlformats.org/markup-compatibility/2006" xmlns:p14="http://schemas.microsoft.com/office/powerpoint/2010/main">
    <mc:Choice Requires="p14">
      <p:transition spd="slow" p14:dur="4500" advTm="7000">
        <p14:vortex dir="r"/>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10.xml><?xml version="1.0" encoding="utf-8"?>
<p:tagLst xmlns:a="http://schemas.openxmlformats.org/drawingml/2006/main" xmlns:r="http://schemas.openxmlformats.org/officeDocument/2006/relationships" xmlns:p="http://schemas.openxmlformats.org/presentationml/2006/main">
  <p:tag name="TIMING" val="|1|4.3"/>
</p:tagLst>
</file>

<file path=ppt/tags/tag11.xml><?xml version="1.0" encoding="utf-8"?>
<p:tagLst xmlns:a="http://schemas.openxmlformats.org/drawingml/2006/main" xmlns:r="http://schemas.openxmlformats.org/officeDocument/2006/relationships" xmlns:p="http://schemas.openxmlformats.org/presentationml/2006/main">
  <p:tag name="TIMING" val="|1.6"/>
</p:tagLst>
</file>

<file path=ppt/tags/tag12.xml><?xml version="1.0" encoding="utf-8"?>
<p:tagLst xmlns:a="http://schemas.openxmlformats.org/drawingml/2006/main" xmlns:r="http://schemas.openxmlformats.org/officeDocument/2006/relationships" xmlns:p="http://schemas.openxmlformats.org/presentationml/2006/main">
  <p:tag name="TIMING" val="|1.2|2.8"/>
</p:tagLst>
</file>

<file path=ppt/tags/tag13.xml><?xml version="1.0" encoding="utf-8"?>
<p:tagLst xmlns:a="http://schemas.openxmlformats.org/drawingml/2006/main" xmlns:r="http://schemas.openxmlformats.org/officeDocument/2006/relationships" xmlns:p="http://schemas.openxmlformats.org/presentationml/2006/main">
  <p:tag name="TIMING" val="|0.9|3.3"/>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1.1|3.1"/>
</p:tagLst>
</file>

<file path=ppt/tags/tag16.xml><?xml version="1.0" encoding="utf-8"?>
<p:tagLst xmlns:a="http://schemas.openxmlformats.org/drawingml/2006/main" xmlns:r="http://schemas.openxmlformats.org/officeDocument/2006/relationships" xmlns:p="http://schemas.openxmlformats.org/presentationml/2006/main">
  <p:tag name="TIMING" val="|1.1|3.1"/>
</p:tagLst>
</file>

<file path=ppt/tags/tag17.xml><?xml version="1.0" encoding="utf-8"?>
<p:tagLst xmlns:a="http://schemas.openxmlformats.org/drawingml/2006/main" xmlns:r="http://schemas.openxmlformats.org/officeDocument/2006/relationships" xmlns:p="http://schemas.openxmlformats.org/presentationml/2006/main">
  <p:tag name="TIMING" val="|1.1|3.1"/>
</p:tagLst>
</file>

<file path=ppt/tags/tag18.xml><?xml version="1.0" encoding="utf-8"?>
<p:tagLst xmlns:a="http://schemas.openxmlformats.org/drawingml/2006/main" xmlns:r="http://schemas.openxmlformats.org/officeDocument/2006/relationships" xmlns:p="http://schemas.openxmlformats.org/presentationml/2006/main">
  <p:tag name="TIMING" val="|2.2|2.6"/>
</p:tagLst>
</file>

<file path=ppt/tags/tag19.xml><?xml version="1.0" encoding="utf-8"?>
<p:tagLst xmlns:a="http://schemas.openxmlformats.org/drawingml/2006/main" xmlns:r="http://schemas.openxmlformats.org/officeDocument/2006/relationships" xmlns:p="http://schemas.openxmlformats.org/presentationml/2006/main">
  <p:tag name="TIMING" val="|1.5|3.5|2.8"/>
</p:tagLst>
</file>

<file path=ppt/tags/tag2.xml><?xml version="1.0" encoding="utf-8"?>
<p:tagLst xmlns:a="http://schemas.openxmlformats.org/drawingml/2006/main" xmlns:r="http://schemas.openxmlformats.org/officeDocument/2006/relationships" xmlns:p="http://schemas.openxmlformats.org/presentationml/2006/main">
  <p:tag name="TIMING" val="|0.7|1.6|1.9|1.8|1.5"/>
</p:tagLst>
</file>

<file path=ppt/tags/tag20.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0.3|1.8|1.6"/>
</p:tagLst>
</file>

<file path=ppt/tags/tag4.xml><?xml version="1.0" encoding="utf-8"?>
<p:tagLst xmlns:a="http://schemas.openxmlformats.org/drawingml/2006/main" xmlns:r="http://schemas.openxmlformats.org/officeDocument/2006/relationships" xmlns:p="http://schemas.openxmlformats.org/presentationml/2006/main">
  <p:tag name="TIMING" val="|3.8"/>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ags/tag6.xml><?xml version="1.0" encoding="utf-8"?>
<p:tagLst xmlns:a="http://schemas.openxmlformats.org/drawingml/2006/main" xmlns:r="http://schemas.openxmlformats.org/officeDocument/2006/relationships" xmlns:p="http://schemas.openxmlformats.org/presentationml/2006/main">
  <p:tag name="TIMING" val="|2.3|1.5|1.6|1.9|2.4|2.8"/>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1.3|2.1"/>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4708</TotalTime>
  <Words>675</Words>
  <Application>Microsoft Office PowerPoint</Application>
  <PresentationFormat>Grand écran</PresentationFormat>
  <Paragraphs>156</Paragraphs>
  <Slides>24</Slides>
  <Notes>1</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Trebuchet MS</vt:lpstr>
      <vt:lpstr>Wide Latin</vt:lpstr>
      <vt:lpstr>Wingdings</vt:lpstr>
      <vt:lpstr>Berlin</vt:lpstr>
      <vt:lpstr>Présentation PowerPoint</vt:lpstr>
      <vt:lpstr> Hello ! Buenos días ! 你好 ! dzień dobry !  Bom dia ! Bonjour ! ஹலோ ! Guten Tag !  卓悦 ! Ciao ! добър </vt:lpstr>
      <vt:lpstr>Nous découvrir</vt:lpstr>
      <vt:lpstr>Nos Coordonnées</vt:lpstr>
      <vt:lpstr>L’Organigramme de L’Association</vt:lpstr>
      <vt:lpstr>Grand Paris Sud</vt:lpstr>
      <vt:lpstr>Nos Clubs, quand ?</vt:lpstr>
      <vt:lpstr>Nos Partenaires</vt:lpstr>
      <vt:lpstr> </vt:lpstr>
      <vt:lpstr>Et…</vt:lpstr>
      <vt:lpstr> En été, chez nos généreux adhérents</vt:lpstr>
      <vt:lpstr>Les langues parlées actuellement…</vt:lpstr>
      <vt:lpstr>Nos Adhérents</vt:lpstr>
      <vt:lpstr> Adhérer Au Club </vt:lpstr>
      <vt:lpstr>Dans La Convivialité</vt:lpstr>
      <vt:lpstr>Notre Club Organise</vt:lpstr>
      <vt:lpstr>Des Visites</vt:lpstr>
      <vt:lpstr>Des Soirées Théâtre à domicile ou au Théâtre de Sénart</vt:lpstr>
      <vt:lpstr>Des Sorties et goûters du monde</vt:lpstr>
      <vt:lpstr>Présentation PowerPoint</vt:lpstr>
      <vt:lpstr>Pourquoi Venir ?</vt:lpstr>
      <vt:lpstr>Mais aussi</vt:lpstr>
      <vt:lpstr>Une langue, ce sont des mots,  une grammaire mais aussi une culture,  un mode de pensée. Une langue est un trésor qui se valorise en l’utilisant.  Parler la langue de l’autre, C’est commencer à le comprendre.</vt:lpstr>
      <vt:lpstr>A bientôt ! See you soon ! Bis bald ! Hasta pronto ! Ci vediamo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Club Linguistique</dc:title>
  <dc:creator>Marie Droctove</dc:creator>
  <cp:lastModifiedBy>Marie Droctove</cp:lastModifiedBy>
  <cp:revision>594</cp:revision>
  <dcterms:created xsi:type="dcterms:W3CDTF">2017-08-22T17:23:12Z</dcterms:created>
  <dcterms:modified xsi:type="dcterms:W3CDTF">2025-09-14T10:04:20Z</dcterms:modified>
</cp:coreProperties>
</file>